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2" r:id="rId2"/>
    <p:sldId id="401" r:id="rId3"/>
    <p:sldId id="399" r:id="rId4"/>
    <p:sldId id="372" r:id="rId5"/>
    <p:sldId id="521" r:id="rId6"/>
    <p:sldId id="383" r:id="rId7"/>
    <p:sldId id="395" r:id="rId8"/>
    <p:sldId id="396" r:id="rId9"/>
    <p:sldId id="384" r:id="rId10"/>
    <p:sldId id="385" r:id="rId11"/>
    <p:sldId id="382" r:id="rId12"/>
    <p:sldId id="381" r:id="rId13"/>
    <p:sldId id="380" r:id="rId14"/>
    <p:sldId id="376" r:id="rId15"/>
    <p:sldId id="377" r:id="rId16"/>
    <p:sldId id="386" r:id="rId17"/>
    <p:sldId id="357" r:id="rId18"/>
    <p:sldId id="358" r:id="rId19"/>
    <p:sldId id="389" r:id="rId20"/>
    <p:sldId id="359" r:id="rId21"/>
    <p:sldId id="360" r:id="rId22"/>
    <p:sldId id="362" r:id="rId23"/>
    <p:sldId id="391" r:id="rId24"/>
    <p:sldId id="394" r:id="rId25"/>
    <p:sldId id="369" r:id="rId26"/>
    <p:sldId id="343" r:id="rId27"/>
    <p:sldId id="365" r:id="rId28"/>
    <p:sldId id="366" r:id="rId29"/>
    <p:sldId id="367" r:id="rId30"/>
    <p:sldId id="390" r:id="rId31"/>
    <p:sldId id="355" r:id="rId32"/>
    <p:sldId id="356" r:id="rId33"/>
    <p:sldId id="370" r:id="rId34"/>
    <p:sldId id="347" r:id="rId35"/>
    <p:sldId id="340" r:id="rId36"/>
    <p:sldId id="277" r:id="rId37"/>
    <p:sldId id="286" r:id="rId38"/>
    <p:sldId id="287" r:id="rId39"/>
    <p:sldId id="288" r:id="rId40"/>
    <p:sldId id="337" r:id="rId41"/>
    <p:sldId id="289" r:id="rId42"/>
    <p:sldId id="290" r:id="rId43"/>
    <p:sldId id="291" r:id="rId44"/>
    <p:sldId id="292" r:id="rId45"/>
    <p:sldId id="293" r:id="rId46"/>
    <p:sldId id="294" r:id="rId47"/>
    <p:sldId id="338" r:id="rId48"/>
    <p:sldId id="341" r:id="rId49"/>
    <p:sldId id="297" r:id="rId50"/>
    <p:sldId id="278" r:id="rId51"/>
    <p:sldId id="298" r:id="rId52"/>
    <p:sldId id="299" r:id="rId53"/>
    <p:sldId id="301" r:id="rId54"/>
    <p:sldId id="302" r:id="rId55"/>
    <p:sldId id="279" r:id="rId56"/>
    <p:sldId id="280" r:id="rId57"/>
    <p:sldId id="256" r:id="rId58"/>
    <p:sldId id="324" r:id="rId59"/>
    <p:sldId id="325" r:id="rId60"/>
    <p:sldId id="326" r:id="rId61"/>
    <p:sldId id="327" r:id="rId62"/>
    <p:sldId id="328" r:id="rId63"/>
    <p:sldId id="329" r:id="rId64"/>
    <p:sldId id="323" r:id="rId65"/>
    <p:sldId id="257" r:id="rId66"/>
    <p:sldId id="258" r:id="rId67"/>
    <p:sldId id="259" r:id="rId68"/>
    <p:sldId id="260" r:id="rId69"/>
    <p:sldId id="263" r:id="rId70"/>
    <p:sldId id="306" r:id="rId71"/>
    <p:sldId id="307" r:id="rId72"/>
    <p:sldId id="262" r:id="rId73"/>
    <p:sldId id="330" r:id="rId74"/>
    <p:sldId id="266" r:id="rId75"/>
    <p:sldId id="267" r:id="rId76"/>
    <p:sldId id="268" r:id="rId77"/>
    <p:sldId id="269" r:id="rId78"/>
    <p:sldId id="270" r:id="rId79"/>
    <p:sldId id="272" r:id="rId80"/>
    <p:sldId id="273" r:id="rId81"/>
    <p:sldId id="274" r:id="rId82"/>
    <p:sldId id="275" r:id="rId83"/>
    <p:sldId id="282" r:id="rId84"/>
    <p:sldId id="276" r:id="rId85"/>
    <p:sldId id="331" r:id="rId86"/>
    <p:sldId id="342" r:id="rId87"/>
    <p:sldId id="312" r:id="rId88"/>
    <p:sldId id="313" r:id="rId89"/>
    <p:sldId id="335" r:id="rId90"/>
    <p:sldId id="317" r:id="rId91"/>
    <p:sldId id="318" r:id="rId92"/>
    <p:sldId id="321" r:id="rId93"/>
    <p:sldId id="322" r:id="rId94"/>
    <p:sldId id="319" r:id="rId95"/>
    <p:sldId id="320" r:id="rId96"/>
    <p:sldId id="469" r:id="rId97"/>
    <p:sldId id="520" r:id="rId9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7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2607-2DB1-4C37-8A6C-C3FBAE5DDF12}" type="datetimeFigureOut">
              <a:rPr lang="de-DE" smtClean="0"/>
              <a:t>12.07.2017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03AD-370A-4A37-B608-D84295A39D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814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2607-2DB1-4C37-8A6C-C3FBAE5DDF12}" type="datetimeFigureOut">
              <a:rPr lang="de-DE" smtClean="0"/>
              <a:t>12.07.2017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03AD-370A-4A37-B608-D84295A39D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937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2607-2DB1-4C37-8A6C-C3FBAE5DDF12}" type="datetimeFigureOut">
              <a:rPr lang="de-DE" smtClean="0"/>
              <a:t>12.07.2017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03AD-370A-4A37-B608-D84295A39D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3045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2607-2DB1-4C37-8A6C-C3FBAE5DDF12}" type="datetimeFigureOut">
              <a:rPr lang="de-DE" smtClean="0"/>
              <a:t>12.07.2017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03AD-370A-4A37-B608-D84295A39D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488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2607-2DB1-4C37-8A6C-C3FBAE5DDF12}" type="datetimeFigureOut">
              <a:rPr lang="de-DE" smtClean="0"/>
              <a:t>12.07.2017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03AD-370A-4A37-B608-D84295A39D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092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2607-2DB1-4C37-8A6C-C3FBAE5DDF12}" type="datetimeFigureOut">
              <a:rPr lang="de-DE" smtClean="0"/>
              <a:t>12.07.2017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03AD-370A-4A37-B608-D84295A39D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4954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2607-2DB1-4C37-8A6C-C3FBAE5DDF12}" type="datetimeFigureOut">
              <a:rPr lang="de-DE" smtClean="0"/>
              <a:t>12.07.2017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03AD-370A-4A37-B608-D84295A39D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390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2607-2DB1-4C37-8A6C-C3FBAE5DDF12}" type="datetimeFigureOut">
              <a:rPr lang="de-DE" smtClean="0"/>
              <a:t>12.07.2017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03AD-370A-4A37-B608-D84295A39D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9952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2607-2DB1-4C37-8A6C-C3FBAE5DDF12}" type="datetimeFigureOut">
              <a:rPr lang="de-DE" smtClean="0"/>
              <a:t>12.07.2017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03AD-370A-4A37-B608-D84295A39D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4516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2607-2DB1-4C37-8A6C-C3FBAE5DDF12}" type="datetimeFigureOut">
              <a:rPr lang="de-DE" smtClean="0"/>
              <a:t>12.07.2017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03AD-370A-4A37-B608-D84295A39D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523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2607-2DB1-4C37-8A6C-C3FBAE5DDF12}" type="datetimeFigureOut">
              <a:rPr lang="de-DE" smtClean="0"/>
              <a:t>12.07.2017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03AD-370A-4A37-B608-D84295A39D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376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32607-2DB1-4C37-8A6C-C3FBAE5DDF12}" type="datetimeFigureOut">
              <a:rPr lang="de-DE" smtClean="0"/>
              <a:t>12.07.2017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003AD-370A-4A37-B608-D84295A39D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16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llen.de/downloads" TargetMode="External"/><Relationship Id="rId2" Type="http://schemas.openxmlformats.org/officeDocument/2006/relationships/hyperlink" Target="http://www.excelunusual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297391"/>
            <a:ext cx="12192000" cy="1316920"/>
          </a:xfrm>
        </p:spPr>
        <p:txBody>
          <a:bodyPr>
            <a:normAutofit fontScale="90000"/>
          </a:bodyPr>
          <a:lstStyle/>
          <a:p>
            <a:pPr algn="just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en-US" sz="3600" b="1" spc="300" dirty="0" smtClean="0"/>
              <a:t>The </a:t>
            </a:r>
            <a:r>
              <a:rPr lang="en-US" sz="3600" b="1" spc="300" dirty="0"/>
              <a:t>use of time-localized spectral evaluations to </a:t>
            </a:r>
            <a:r>
              <a:rPr lang="en-US" sz="3600" b="1" spc="300" dirty="0" smtClean="0"/>
              <a:t>investigate the </a:t>
            </a:r>
            <a:r>
              <a:rPr lang="en-US" sz="3600" b="1" spc="300" dirty="0"/>
              <a:t>motion data of heavily damped trees in the </a:t>
            </a:r>
            <a:r>
              <a:rPr lang="en-US" sz="3600" b="1" spc="300" dirty="0" smtClean="0"/>
              <a:t>wind</a:t>
            </a:r>
            <a:r>
              <a:rPr lang="de-DE" sz="3600" b="1" spc="300" dirty="0"/>
              <a:t/>
            </a:r>
            <a:br>
              <a:rPr lang="de-DE" sz="3600" b="1" spc="300" dirty="0"/>
            </a:br>
            <a:r>
              <a:rPr lang="de-DE" sz="3600" b="1" spc="300" dirty="0" smtClean="0"/>
              <a:t/>
            </a:r>
            <a:br>
              <a:rPr lang="de-DE" sz="3600" b="1" spc="300" dirty="0" smtClean="0"/>
            </a:br>
            <a:r>
              <a:rPr lang="de-DE" sz="3100" b="1" dirty="0" smtClean="0">
                <a:solidFill>
                  <a:prstClr val="black"/>
                </a:solidFill>
              </a:rPr>
              <a:t/>
            </a:r>
            <a:br>
              <a:rPr lang="de-DE" sz="3100" b="1" dirty="0" smtClean="0">
                <a:solidFill>
                  <a:prstClr val="black"/>
                </a:solidFill>
              </a:rPr>
            </a:br>
            <a:endParaRPr lang="de-DE" sz="3100" b="1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84" y="2081738"/>
            <a:ext cx="7392432" cy="3839111"/>
          </a:xfrm>
        </p:spPr>
      </p:pic>
    </p:spTree>
    <p:extLst>
      <p:ext uri="{BB962C8B-B14F-4D97-AF65-F5344CB8AC3E}">
        <p14:creationId xmlns:p14="http://schemas.microsoft.com/office/powerpoint/2010/main" val="213420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err="1" smtClean="0"/>
              <a:t>Introduction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wind &amp; </a:t>
            </a:r>
            <a:r>
              <a:rPr lang="de-DE" sz="3100" i="1" dirty="0" err="1" smtClean="0"/>
              <a:t>trees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smtClean="0">
                <a:solidFill>
                  <a:prstClr val="black"/>
                </a:solidFill>
              </a:rPr>
              <a:t>1</a:t>
            </a:r>
            <a:r>
              <a:rPr lang="de-DE" sz="3100" b="1" dirty="0">
                <a:solidFill>
                  <a:prstClr val="black"/>
                </a:solidFill>
              </a:rPr>
              <a:t>. </a:t>
            </a:r>
            <a:r>
              <a:rPr lang="de-DE" sz="3100" b="1" dirty="0" err="1">
                <a:solidFill>
                  <a:prstClr val="black"/>
                </a:solidFill>
              </a:rPr>
              <a:t>using</a:t>
            </a:r>
            <a:r>
              <a:rPr lang="de-DE" sz="3100" b="1" dirty="0">
                <a:solidFill>
                  <a:prstClr val="black"/>
                </a:solidFill>
              </a:rPr>
              <a:t> a SDOF - </a:t>
            </a:r>
            <a:r>
              <a:rPr lang="de-DE" sz="3100" b="1" dirty="0" err="1">
                <a:solidFill>
                  <a:prstClr val="black"/>
                </a:solidFill>
              </a:rPr>
              <a:t>model</a:t>
            </a:r>
            <a:r>
              <a:rPr lang="de-DE" sz="3100" b="1" dirty="0">
                <a:solidFill>
                  <a:prstClr val="black"/>
                </a:solidFill>
              </a:rPr>
              <a:t> </a:t>
            </a:r>
            <a:r>
              <a:rPr lang="de-DE" sz="3100" b="1" dirty="0" smtClean="0">
                <a:solidFill>
                  <a:prstClr val="black"/>
                </a:solidFill>
              </a:rPr>
              <a:t/>
            </a:r>
            <a:br>
              <a:rPr lang="de-DE" sz="3100" b="1" dirty="0" smtClean="0">
                <a:solidFill>
                  <a:prstClr val="black"/>
                </a:solidFill>
              </a:rPr>
            </a:br>
            <a:endParaRPr lang="de-DE" sz="3100" b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26" y="1825625"/>
            <a:ext cx="5274348" cy="4351338"/>
          </a:xfrm>
        </p:spPr>
      </p:pic>
    </p:spTree>
    <p:extLst>
      <p:ext uri="{BB962C8B-B14F-4D97-AF65-F5344CB8AC3E}">
        <p14:creationId xmlns:p14="http://schemas.microsoft.com/office/powerpoint/2010/main" val="36827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err="1" smtClean="0"/>
              <a:t>Introduction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wind &amp; </a:t>
            </a:r>
            <a:r>
              <a:rPr lang="de-DE" sz="3100" i="1" dirty="0" err="1" smtClean="0"/>
              <a:t>trees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smtClean="0">
                <a:solidFill>
                  <a:prstClr val="black"/>
                </a:solidFill>
              </a:rPr>
              <a:t>1</a:t>
            </a:r>
            <a:r>
              <a:rPr lang="de-DE" sz="3100" b="1" dirty="0">
                <a:solidFill>
                  <a:prstClr val="black"/>
                </a:solidFill>
              </a:rPr>
              <a:t>. </a:t>
            </a:r>
            <a:r>
              <a:rPr lang="de-DE" sz="3100" b="1" dirty="0" err="1">
                <a:solidFill>
                  <a:prstClr val="black"/>
                </a:solidFill>
              </a:rPr>
              <a:t>using</a:t>
            </a:r>
            <a:r>
              <a:rPr lang="de-DE" sz="3100" b="1" dirty="0">
                <a:solidFill>
                  <a:prstClr val="black"/>
                </a:solidFill>
              </a:rPr>
              <a:t> a SDOF - </a:t>
            </a:r>
            <a:r>
              <a:rPr lang="de-DE" sz="3100" b="1" dirty="0" err="1" smtClean="0">
                <a:solidFill>
                  <a:prstClr val="black"/>
                </a:solidFill>
              </a:rPr>
              <a:t>model</a:t>
            </a:r>
            <a:r>
              <a:rPr lang="de-DE" sz="3100" b="1" dirty="0" smtClean="0">
                <a:solidFill>
                  <a:prstClr val="black"/>
                </a:solidFill>
              </a:rPr>
              <a:t/>
            </a:r>
            <a:br>
              <a:rPr lang="de-DE" sz="3100" b="1" dirty="0" smtClean="0">
                <a:solidFill>
                  <a:prstClr val="black"/>
                </a:solidFill>
              </a:rPr>
            </a:br>
            <a:endParaRPr lang="de-DE" sz="3100" b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518" y="1825625"/>
            <a:ext cx="6240963" cy="4351338"/>
          </a:xfrm>
        </p:spPr>
      </p:pic>
    </p:spTree>
    <p:extLst>
      <p:ext uri="{BB962C8B-B14F-4D97-AF65-F5344CB8AC3E}">
        <p14:creationId xmlns:p14="http://schemas.microsoft.com/office/powerpoint/2010/main" val="409687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err="1" smtClean="0"/>
              <a:t>Introduction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wind &amp; </a:t>
            </a:r>
            <a:r>
              <a:rPr lang="de-DE" sz="3100" i="1" dirty="0" err="1" smtClean="0"/>
              <a:t>trees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i="1" dirty="0" smtClean="0"/>
              <a:t>3. </a:t>
            </a:r>
            <a:r>
              <a:rPr lang="de-DE" sz="3100" b="1" dirty="0" err="1" smtClean="0"/>
              <a:t>system</a:t>
            </a:r>
            <a:r>
              <a:rPr lang="de-DE" sz="3100" b="1" dirty="0" smtClean="0"/>
              <a:t> </a:t>
            </a:r>
            <a:r>
              <a:rPr lang="de-DE" sz="3100" b="1" dirty="0" err="1" smtClean="0"/>
              <a:t>analysis</a:t>
            </a:r>
            <a:r>
              <a:rPr lang="de-DE" sz="3100" b="1" dirty="0" smtClean="0">
                <a:solidFill>
                  <a:prstClr val="black"/>
                </a:solidFill>
              </a:rPr>
              <a:t/>
            </a:r>
            <a:br>
              <a:rPr lang="de-DE" sz="3100" b="1" dirty="0" smtClean="0">
                <a:solidFill>
                  <a:prstClr val="black"/>
                </a:solidFill>
              </a:rPr>
            </a:br>
            <a:endParaRPr lang="de-DE" sz="31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38" y="2553675"/>
            <a:ext cx="7209524" cy="2895238"/>
          </a:xfrm>
        </p:spPr>
      </p:pic>
    </p:spTree>
    <p:extLst>
      <p:ext uri="{BB962C8B-B14F-4D97-AF65-F5344CB8AC3E}">
        <p14:creationId xmlns:p14="http://schemas.microsoft.com/office/powerpoint/2010/main" val="324740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err="1" smtClean="0"/>
              <a:t>Introduction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wind &amp; </a:t>
            </a:r>
            <a:r>
              <a:rPr lang="de-DE" sz="3100" i="1" dirty="0" err="1" smtClean="0"/>
              <a:t>trees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i="1" dirty="0" smtClean="0"/>
              <a:t>3. </a:t>
            </a:r>
            <a:r>
              <a:rPr lang="de-DE" sz="3100" b="1" dirty="0" err="1" smtClean="0"/>
              <a:t>signal</a:t>
            </a:r>
            <a:r>
              <a:rPr lang="de-DE" sz="3100" b="1" dirty="0" smtClean="0"/>
              <a:t> </a:t>
            </a:r>
            <a:r>
              <a:rPr lang="de-DE" sz="3100" b="1" dirty="0" err="1" smtClean="0"/>
              <a:t>analysis</a:t>
            </a:r>
            <a:r>
              <a:rPr lang="de-DE" sz="3100" b="1" dirty="0" smtClean="0">
                <a:solidFill>
                  <a:prstClr val="black"/>
                </a:solidFill>
              </a:rPr>
              <a:t/>
            </a:r>
            <a:br>
              <a:rPr lang="de-DE" sz="3100" b="1" dirty="0" smtClean="0">
                <a:solidFill>
                  <a:prstClr val="black"/>
                </a:solidFill>
              </a:rPr>
            </a:br>
            <a:endParaRPr lang="de-DE" sz="3100" b="1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38" y="2553675"/>
            <a:ext cx="7209524" cy="2895238"/>
          </a:xfrm>
        </p:spPr>
      </p:pic>
    </p:spTree>
    <p:extLst>
      <p:ext uri="{BB962C8B-B14F-4D97-AF65-F5344CB8AC3E}">
        <p14:creationId xmlns:p14="http://schemas.microsoft.com/office/powerpoint/2010/main" val="367622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err="1" smtClean="0"/>
              <a:t>Introduction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wind &amp; </a:t>
            </a:r>
            <a:r>
              <a:rPr lang="de-DE" sz="3100" i="1" dirty="0" err="1" smtClean="0"/>
              <a:t>trees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smtClean="0"/>
              <a:t>power </a:t>
            </a:r>
            <a:r>
              <a:rPr lang="de-DE" sz="3100" b="1" dirty="0" err="1" smtClean="0"/>
              <a:t>spectrum</a:t>
            </a:r>
            <a:r>
              <a:rPr lang="de-DE" sz="3100" b="1" dirty="0" smtClean="0"/>
              <a:t> </a:t>
            </a:r>
            <a:r>
              <a:rPr lang="de-DE" sz="3100" b="1" dirty="0" err="1" smtClean="0"/>
              <a:t>of</a:t>
            </a:r>
            <a:r>
              <a:rPr lang="de-DE" sz="3100" b="1" dirty="0" smtClean="0"/>
              <a:t> wind</a:t>
            </a:r>
            <a:r>
              <a:rPr lang="de-DE" sz="3100" b="1" dirty="0" smtClean="0">
                <a:solidFill>
                  <a:prstClr val="black"/>
                </a:solidFill>
              </a:rPr>
              <a:t/>
            </a:r>
            <a:br>
              <a:rPr lang="de-DE" sz="3100" b="1" dirty="0" smtClean="0">
                <a:solidFill>
                  <a:prstClr val="black"/>
                </a:solidFill>
              </a:rPr>
            </a:br>
            <a:endParaRPr lang="de-DE" sz="31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666" y="2367960"/>
            <a:ext cx="7466667" cy="3266667"/>
          </a:xfrm>
        </p:spPr>
      </p:pic>
    </p:spTree>
    <p:extLst>
      <p:ext uri="{BB962C8B-B14F-4D97-AF65-F5344CB8AC3E}">
        <p14:creationId xmlns:p14="http://schemas.microsoft.com/office/powerpoint/2010/main" val="180692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err="1" smtClean="0"/>
              <a:t>Introduction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wind &amp; </a:t>
            </a:r>
            <a:r>
              <a:rPr lang="de-DE" sz="3100" i="1" dirty="0" err="1" smtClean="0"/>
              <a:t>trees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err="1" smtClean="0"/>
              <a:t>transfer</a:t>
            </a:r>
            <a:r>
              <a:rPr lang="de-DE" sz="3100" b="1" dirty="0" smtClean="0"/>
              <a:t> </a:t>
            </a:r>
            <a:r>
              <a:rPr lang="de-DE" sz="3100" b="1" dirty="0" err="1" smtClean="0"/>
              <a:t>functions</a:t>
            </a:r>
            <a:r>
              <a:rPr lang="de-DE" sz="3100" b="1" dirty="0" smtClean="0">
                <a:solidFill>
                  <a:prstClr val="black"/>
                </a:solidFill>
              </a:rPr>
              <a:t/>
            </a:r>
            <a:br>
              <a:rPr lang="de-DE" sz="3100" b="1" dirty="0" smtClean="0">
                <a:solidFill>
                  <a:prstClr val="black"/>
                </a:solidFill>
              </a:rPr>
            </a:br>
            <a:endParaRPr lang="de-DE" sz="31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02" y="1825625"/>
            <a:ext cx="6149195" cy="4351338"/>
          </a:xfrm>
        </p:spPr>
      </p:pic>
    </p:spTree>
    <p:extLst>
      <p:ext uri="{BB962C8B-B14F-4D97-AF65-F5344CB8AC3E}">
        <p14:creationId xmlns:p14="http://schemas.microsoft.com/office/powerpoint/2010/main" val="202646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err="1" smtClean="0"/>
              <a:t>Introduction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wind &amp; </a:t>
            </a:r>
            <a:r>
              <a:rPr lang="de-DE" sz="3100" i="1" dirty="0" err="1" smtClean="0"/>
              <a:t>trees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err="1" smtClean="0"/>
              <a:t>transfer</a:t>
            </a:r>
            <a:r>
              <a:rPr lang="de-DE" sz="3100" b="1" dirty="0" smtClean="0"/>
              <a:t> </a:t>
            </a:r>
            <a:r>
              <a:rPr lang="de-DE" sz="3100" b="1" dirty="0" err="1" smtClean="0"/>
              <a:t>functions</a:t>
            </a:r>
            <a:r>
              <a:rPr lang="de-DE" sz="3100" b="1" dirty="0" smtClean="0">
                <a:solidFill>
                  <a:prstClr val="black"/>
                </a:solidFill>
              </a:rPr>
              <a:t/>
            </a:r>
            <a:br>
              <a:rPr lang="de-DE" sz="3100" b="1" dirty="0" smtClean="0">
                <a:solidFill>
                  <a:prstClr val="black"/>
                </a:solidFill>
              </a:rPr>
            </a:br>
            <a:endParaRPr lang="de-DE" sz="3100" b="1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02" y="1825625"/>
            <a:ext cx="6149195" cy="4351338"/>
          </a:xfrm>
        </p:spPr>
      </p:pic>
    </p:spTree>
    <p:extLst>
      <p:ext uri="{BB962C8B-B14F-4D97-AF65-F5344CB8AC3E}">
        <p14:creationId xmlns:p14="http://schemas.microsoft.com/office/powerpoint/2010/main" val="41810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err="1" smtClean="0"/>
              <a:t>Introduction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Fourier </a:t>
            </a:r>
            <a:r>
              <a:rPr lang="de-DE" sz="3100" i="1" dirty="0" err="1" smtClean="0"/>
              <a:t>transform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i="1" dirty="0" smtClean="0"/>
              <a:t>2. </a:t>
            </a:r>
            <a:r>
              <a:rPr lang="de-DE" sz="3100" b="1" dirty="0" err="1" smtClean="0"/>
              <a:t>characteristic</a:t>
            </a:r>
            <a:r>
              <a:rPr lang="de-DE" sz="2800" b="1" dirty="0" smtClean="0">
                <a:solidFill>
                  <a:prstClr val="black"/>
                </a:solidFill>
              </a:rPr>
              <a:t/>
            </a:r>
            <a:br>
              <a:rPr lang="de-DE" sz="2800" b="1" dirty="0" smtClean="0">
                <a:solidFill>
                  <a:prstClr val="black"/>
                </a:solidFill>
              </a:rPr>
            </a:br>
            <a:endParaRPr lang="de-DE" sz="2800" b="1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46" y="1825625"/>
            <a:ext cx="9120707" cy="4351338"/>
          </a:xfrm>
        </p:spPr>
      </p:pic>
    </p:spTree>
    <p:extLst>
      <p:ext uri="{BB962C8B-B14F-4D97-AF65-F5344CB8AC3E}">
        <p14:creationId xmlns:p14="http://schemas.microsoft.com/office/powerpoint/2010/main" val="168569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err="1" smtClean="0"/>
              <a:t>Introduction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Fourier </a:t>
            </a:r>
            <a:r>
              <a:rPr lang="de-DE" sz="3100" i="1" dirty="0" err="1" smtClean="0"/>
              <a:t>transform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i="1" dirty="0" smtClean="0"/>
              <a:t>2. </a:t>
            </a:r>
            <a:r>
              <a:rPr lang="de-DE" sz="3100" b="1" dirty="0" err="1" smtClean="0"/>
              <a:t>characteristic</a:t>
            </a:r>
            <a:r>
              <a:rPr lang="de-DE" sz="2800" b="1" dirty="0" smtClean="0">
                <a:solidFill>
                  <a:prstClr val="black"/>
                </a:solidFill>
              </a:rPr>
              <a:t/>
            </a:r>
            <a:br>
              <a:rPr lang="de-DE" sz="2800" b="1" dirty="0" smtClean="0">
                <a:solidFill>
                  <a:prstClr val="black"/>
                </a:solidFill>
              </a:rPr>
            </a:br>
            <a:endParaRPr lang="de-DE" sz="2800" b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46" y="1825625"/>
            <a:ext cx="9120707" cy="4351338"/>
          </a:xfrm>
        </p:spPr>
      </p:pic>
    </p:spTree>
    <p:extLst>
      <p:ext uri="{BB962C8B-B14F-4D97-AF65-F5344CB8AC3E}">
        <p14:creationId xmlns:p14="http://schemas.microsoft.com/office/powerpoint/2010/main" val="331598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err="1" smtClean="0"/>
              <a:t>Introduction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Fourier </a:t>
            </a:r>
            <a:r>
              <a:rPr lang="de-DE" sz="3100" i="1" dirty="0" err="1" smtClean="0"/>
              <a:t>transform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err="1" smtClean="0"/>
              <a:t>characteristic</a:t>
            </a:r>
            <a:r>
              <a:rPr lang="de-DE" sz="2800" b="1" dirty="0" smtClean="0">
                <a:solidFill>
                  <a:prstClr val="black"/>
                </a:solidFill>
              </a:rPr>
              <a:t/>
            </a:r>
            <a:br>
              <a:rPr lang="de-DE" sz="2800" b="1" dirty="0" smtClean="0">
                <a:solidFill>
                  <a:prstClr val="black"/>
                </a:solidFill>
              </a:rPr>
            </a:br>
            <a:endParaRPr lang="de-DE" sz="2800" b="1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46" y="1825625"/>
            <a:ext cx="9120707" cy="4351338"/>
          </a:xfrm>
        </p:spPr>
      </p:pic>
    </p:spTree>
    <p:extLst>
      <p:ext uri="{BB962C8B-B14F-4D97-AF65-F5344CB8AC3E}">
        <p14:creationId xmlns:p14="http://schemas.microsoft.com/office/powerpoint/2010/main" val="2732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smtClean="0"/>
              <a:t>Content</a:t>
            </a:r>
            <a:br>
              <a:rPr lang="de-DE" sz="3600" b="1" dirty="0" smtClean="0"/>
            </a:b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b="1" dirty="0" smtClean="0">
                <a:solidFill>
                  <a:prstClr val="black"/>
                </a:solidFill>
              </a:rPr>
              <a:t/>
            </a:r>
            <a:br>
              <a:rPr lang="de-DE" sz="3100" b="1" dirty="0" smtClean="0">
                <a:solidFill>
                  <a:prstClr val="black"/>
                </a:solidFill>
              </a:rPr>
            </a:br>
            <a:endParaRPr lang="de-DE" sz="3100" b="1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200" y="1306336"/>
            <a:ext cx="10515600" cy="5342820"/>
          </a:xfrm>
        </p:spPr>
        <p:txBody>
          <a:bodyPr/>
          <a:lstStyle/>
          <a:p>
            <a:r>
              <a:rPr lang="de-DE" dirty="0" err="1" smtClean="0"/>
              <a:t>Introduction</a:t>
            </a:r>
            <a:endParaRPr lang="de-DE" dirty="0" smtClean="0"/>
          </a:p>
          <a:p>
            <a:pPr marL="457200" lvl="1" indent="0">
              <a:buNone/>
            </a:pPr>
            <a:r>
              <a:rPr lang="de-DE" sz="2000" dirty="0" smtClean="0"/>
              <a:t>	</a:t>
            </a:r>
            <a:endParaRPr lang="de-DE" sz="2000" dirty="0"/>
          </a:p>
          <a:p>
            <a:pPr marL="457200" lvl="1" indent="0">
              <a:buNone/>
            </a:pPr>
            <a:r>
              <a:rPr lang="de-DE" sz="2000" dirty="0" smtClean="0"/>
              <a:t>	</a:t>
            </a:r>
            <a:r>
              <a:rPr lang="de-DE" sz="2000" dirty="0" err="1"/>
              <a:t>t</a:t>
            </a:r>
            <a:r>
              <a:rPr lang="de-DE" sz="2000" dirty="0" err="1" smtClean="0"/>
              <a:t>he</a:t>
            </a:r>
            <a:r>
              <a:rPr lang="de-DE" sz="2000" dirty="0" smtClean="0"/>
              <a:t> </a:t>
            </a:r>
            <a:r>
              <a:rPr lang="de-DE" sz="2000" dirty="0" err="1" smtClean="0"/>
              <a:t>problem</a:t>
            </a:r>
            <a:r>
              <a:rPr lang="de-DE" sz="2000" dirty="0" smtClean="0"/>
              <a:t> </a:t>
            </a:r>
            <a:r>
              <a:rPr lang="de-DE" sz="2000" dirty="0" err="1" smtClean="0"/>
              <a:t>using</a:t>
            </a:r>
            <a:r>
              <a:rPr lang="de-DE" sz="2000" dirty="0" smtClean="0"/>
              <a:t> a SDOF-</a:t>
            </a:r>
            <a:r>
              <a:rPr lang="de-DE" sz="2000" dirty="0" err="1" smtClean="0"/>
              <a:t>swaying</a:t>
            </a:r>
            <a:r>
              <a:rPr lang="de-DE" sz="2000" dirty="0" smtClean="0"/>
              <a:t> </a:t>
            </a:r>
            <a:r>
              <a:rPr lang="de-DE" sz="2000" dirty="0" err="1" smtClean="0"/>
              <a:t>model</a:t>
            </a:r>
            <a:endParaRPr lang="de-DE" sz="2000" dirty="0" smtClean="0"/>
          </a:p>
          <a:p>
            <a:pPr marL="457200" lvl="1" indent="0">
              <a:buNone/>
            </a:pPr>
            <a:r>
              <a:rPr lang="de-DE" sz="2000" dirty="0" smtClean="0"/>
              <a:t>	System </a:t>
            </a:r>
            <a:r>
              <a:rPr lang="de-DE" sz="2000" dirty="0" err="1" smtClean="0"/>
              <a:t>analysis</a:t>
            </a:r>
            <a:r>
              <a:rPr lang="de-DE" sz="2000" dirty="0" smtClean="0"/>
              <a:t>, </a:t>
            </a:r>
            <a:r>
              <a:rPr lang="de-DE" sz="2000" dirty="0" err="1" smtClean="0"/>
              <a:t>Spectral</a:t>
            </a:r>
            <a:r>
              <a:rPr lang="de-DE" sz="2000" dirty="0" smtClean="0"/>
              <a:t> power </a:t>
            </a:r>
            <a:r>
              <a:rPr lang="de-DE" sz="2000" dirty="0" err="1" smtClean="0"/>
              <a:t>of</a:t>
            </a:r>
            <a:r>
              <a:rPr lang="de-DE" sz="2000" dirty="0" smtClean="0"/>
              <a:t> wind </a:t>
            </a:r>
            <a:r>
              <a:rPr lang="de-DE" sz="2000" dirty="0" err="1" smtClean="0"/>
              <a:t>and</a:t>
            </a:r>
            <a:r>
              <a:rPr lang="de-DE" sz="2000" dirty="0" smtClean="0"/>
              <a:t> pure </a:t>
            </a:r>
            <a:r>
              <a:rPr lang="de-DE" sz="2000" dirty="0" err="1" smtClean="0"/>
              <a:t>signal</a:t>
            </a:r>
            <a:r>
              <a:rPr lang="de-DE" sz="2000" dirty="0" smtClean="0"/>
              <a:t> </a:t>
            </a:r>
            <a:r>
              <a:rPr lang="de-DE" sz="2000" dirty="0" err="1" smtClean="0"/>
              <a:t>analysis</a:t>
            </a:r>
            <a:endParaRPr lang="de-DE" sz="2000" dirty="0" smtClean="0"/>
          </a:p>
          <a:p>
            <a:pPr marL="457200" lvl="1" indent="0">
              <a:buNone/>
            </a:pPr>
            <a:r>
              <a:rPr lang="de-DE" sz="2000" dirty="0"/>
              <a:t>	</a:t>
            </a:r>
            <a:r>
              <a:rPr lang="de-DE" sz="2000" i="1" dirty="0" smtClean="0"/>
              <a:t>Fourier </a:t>
            </a:r>
            <a:r>
              <a:rPr lang="de-DE" sz="2000" i="1" dirty="0" smtClean="0"/>
              <a:t>Transform</a:t>
            </a:r>
            <a:r>
              <a:rPr lang="de-DE" sz="2000" dirty="0" smtClean="0"/>
              <a:t>: Relation </a:t>
            </a:r>
            <a:r>
              <a:rPr lang="de-DE" sz="2000" dirty="0" err="1"/>
              <a:t>between</a:t>
            </a:r>
            <a:r>
              <a:rPr lang="de-DE" sz="2000" dirty="0"/>
              <a:t> </a:t>
            </a:r>
            <a:r>
              <a:rPr lang="de-DE" sz="2000" dirty="0" err="1"/>
              <a:t>amplidude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duration</a:t>
            </a:r>
            <a:r>
              <a:rPr lang="de-DE" sz="2000" dirty="0"/>
              <a:t> in a </a:t>
            </a:r>
            <a:r>
              <a:rPr lang="de-DE" sz="2000" dirty="0" err="1"/>
              <a:t>spectral</a:t>
            </a:r>
            <a:r>
              <a:rPr lang="de-DE" sz="2000" dirty="0"/>
              <a:t> </a:t>
            </a:r>
            <a:r>
              <a:rPr lang="de-DE" sz="2000" dirty="0" err="1"/>
              <a:t>representation</a:t>
            </a:r>
            <a:endParaRPr lang="de-DE" sz="2000" dirty="0" smtClean="0"/>
          </a:p>
          <a:p>
            <a:r>
              <a:rPr lang="de-DE" dirty="0" smtClean="0"/>
              <a:t>Materials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Methodes</a:t>
            </a:r>
            <a:endParaRPr lang="de-DE" dirty="0" smtClean="0"/>
          </a:p>
          <a:p>
            <a:pPr marL="457200" lvl="1" indent="0">
              <a:buNone/>
            </a:pPr>
            <a:r>
              <a:rPr lang="de-DE" sz="2000" dirty="0" smtClean="0"/>
              <a:t>	</a:t>
            </a:r>
            <a:r>
              <a:rPr lang="de-DE" sz="2000" dirty="0"/>
              <a:t>3</a:t>
            </a:r>
            <a:r>
              <a:rPr lang="de-DE" sz="2000" dirty="0" smtClean="0"/>
              <a:t> </a:t>
            </a:r>
            <a:r>
              <a:rPr lang="de-DE" sz="2000" dirty="0" err="1" smtClean="0"/>
              <a:t>trees</a:t>
            </a:r>
            <a:endParaRPr lang="de-DE" sz="2000" dirty="0" smtClean="0"/>
          </a:p>
          <a:p>
            <a:pPr marL="457200" lvl="1" indent="0">
              <a:buNone/>
            </a:pPr>
            <a:r>
              <a:rPr lang="de-DE" sz="2000" dirty="0" smtClean="0"/>
              <a:t>	</a:t>
            </a:r>
            <a:r>
              <a:rPr lang="de-DE" sz="2000" dirty="0" err="1" smtClean="0"/>
              <a:t>Masurment</a:t>
            </a:r>
            <a:r>
              <a:rPr lang="de-DE" sz="2000" dirty="0" smtClean="0"/>
              <a:t> </a:t>
            </a:r>
            <a:r>
              <a:rPr lang="de-DE" sz="2000" dirty="0" err="1" smtClean="0"/>
              <a:t>device</a:t>
            </a:r>
            <a:r>
              <a:rPr lang="de-DE" sz="2000" dirty="0" smtClean="0"/>
              <a:t> (TMS)</a:t>
            </a:r>
          </a:p>
          <a:p>
            <a:pPr marL="457200" lvl="1" indent="0">
              <a:buNone/>
            </a:pPr>
            <a:r>
              <a:rPr lang="de-DE" sz="2000" dirty="0" smtClean="0"/>
              <a:t>	Fourier </a:t>
            </a:r>
            <a:r>
              <a:rPr lang="de-DE" sz="2000" dirty="0" err="1" smtClean="0"/>
              <a:t>analysis</a:t>
            </a:r>
            <a:r>
              <a:rPr lang="de-DE" sz="2000" dirty="0" smtClean="0"/>
              <a:t>, Fourier </a:t>
            </a:r>
            <a:r>
              <a:rPr lang="de-DE" sz="2000" dirty="0" err="1" smtClean="0"/>
              <a:t>synthesis</a:t>
            </a:r>
            <a:r>
              <a:rPr lang="de-DE" sz="2000" dirty="0" smtClean="0"/>
              <a:t>, </a:t>
            </a:r>
            <a:r>
              <a:rPr lang="de-DE" sz="2000" dirty="0" err="1" smtClean="0"/>
              <a:t>wavelet</a:t>
            </a:r>
            <a:r>
              <a:rPr lang="de-DE" sz="2000" dirty="0" smtClean="0"/>
              <a:t> </a:t>
            </a:r>
            <a:r>
              <a:rPr lang="de-DE" sz="2000" dirty="0" err="1" smtClean="0"/>
              <a:t>transform</a:t>
            </a:r>
            <a:endParaRPr lang="de-DE" sz="2000" dirty="0" smtClean="0"/>
          </a:p>
          <a:p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Discussions</a:t>
            </a:r>
            <a:endParaRPr lang="de-DE" dirty="0" smtClean="0"/>
          </a:p>
          <a:p>
            <a:pPr marL="457200" lvl="1" indent="0">
              <a:buNone/>
            </a:pPr>
            <a:r>
              <a:rPr lang="de-DE" sz="2000" dirty="0" smtClean="0"/>
              <a:t>	Common Ash</a:t>
            </a:r>
          </a:p>
          <a:p>
            <a:pPr marL="457200" lvl="1" indent="0">
              <a:buNone/>
            </a:pPr>
            <a:r>
              <a:rPr lang="de-DE" sz="2000" dirty="0" smtClean="0"/>
              <a:t>	European </a:t>
            </a:r>
            <a:r>
              <a:rPr lang="de-DE" sz="2000" dirty="0" err="1"/>
              <a:t>B</a:t>
            </a:r>
            <a:r>
              <a:rPr lang="de-DE" sz="2000" dirty="0" err="1" smtClean="0"/>
              <a:t>eech</a:t>
            </a:r>
            <a:endParaRPr lang="de-DE" sz="2000" dirty="0" smtClean="0"/>
          </a:p>
          <a:p>
            <a:pPr marL="457200" lvl="1" indent="0">
              <a:buNone/>
            </a:pPr>
            <a:r>
              <a:rPr lang="de-DE" sz="2000" dirty="0" smtClean="0"/>
              <a:t>	Hybrid Black </a:t>
            </a:r>
            <a:r>
              <a:rPr lang="de-DE" sz="2000" dirty="0" err="1" smtClean="0"/>
              <a:t>Poplar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45500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err="1" smtClean="0"/>
              <a:t>Introduction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Fourier </a:t>
            </a:r>
            <a:r>
              <a:rPr lang="de-DE" sz="3100" i="1" dirty="0" err="1" smtClean="0"/>
              <a:t>transform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err="1" smtClean="0"/>
              <a:t>characteristic</a:t>
            </a:r>
            <a:r>
              <a:rPr lang="de-DE" sz="2800" b="1" dirty="0" smtClean="0">
                <a:solidFill>
                  <a:prstClr val="black"/>
                </a:solidFill>
              </a:rPr>
              <a:t/>
            </a:r>
            <a:br>
              <a:rPr lang="de-DE" sz="2800" b="1" dirty="0" smtClean="0">
                <a:solidFill>
                  <a:prstClr val="black"/>
                </a:solidFill>
              </a:rPr>
            </a:br>
            <a:endParaRPr lang="de-DE" sz="28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46" y="1825625"/>
            <a:ext cx="9120707" cy="4351338"/>
          </a:xfrm>
        </p:spPr>
      </p:pic>
    </p:spTree>
    <p:extLst>
      <p:ext uri="{BB962C8B-B14F-4D97-AF65-F5344CB8AC3E}">
        <p14:creationId xmlns:p14="http://schemas.microsoft.com/office/powerpoint/2010/main" val="40749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err="1" smtClean="0"/>
              <a:t>Introduction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Fourier </a:t>
            </a:r>
            <a:r>
              <a:rPr lang="de-DE" sz="3100" i="1" dirty="0" err="1" smtClean="0"/>
              <a:t>transform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err="1" smtClean="0"/>
              <a:t>characteristic</a:t>
            </a:r>
            <a:r>
              <a:rPr lang="de-DE" sz="2800" b="1" dirty="0" smtClean="0">
                <a:solidFill>
                  <a:prstClr val="black"/>
                </a:solidFill>
              </a:rPr>
              <a:t/>
            </a:r>
            <a:br>
              <a:rPr lang="de-DE" sz="2800" b="1" dirty="0" smtClean="0">
                <a:solidFill>
                  <a:prstClr val="black"/>
                </a:solidFill>
              </a:rPr>
            </a:br>
            <a:endParaRPr lang="de-DE" sz="28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46" y="1825625"/>
            <a:ext cx="9120707" cy="4351338"/>
          </a:xfrm>
        </p:spPr>
      </p:pic>
    </p:spTree>
    <p:extLst>
      <p:ext uri="{BB962C8B-B14F-4D97-AF65-F5344CB8AC3E}">
        <p14:creationId xmlns:p14="http://schemas.microsoft.com/office/powerpoint/2010/main" val="277638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err="1"/>
              <a:t>I</a:t>
            </a:r>
            <a:r>
              <a:rPr lang="de-DE" sz="3600" b="1" dirty="0" err="1" smtClean="0"/>
              <a:t>ntroduction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Fourier </a:t>
            </a:r>
            <a:r>
              <a:rPr lang="de-DE" sz="3100" i="1" dirty="0" err="1" smtClean="0"/>
              <a:t>transform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err="1" smtClean="0"/>
              <a:t>characteristic</a:t>
            </a:r>
            <a:r>
              <a:rPr lang="de-DE" sz="2800" b="1" dirty="0" smtClean="0">
                <a:solidFill>
                  <a:prstClr val="black"/>
                </a:solidFill>
              </a:rPr>
              <a:t/>
            </a:r>
            <a:br>
              <a:rPr lang="de-DE" sz="2800" b="1" dirty="0" smtClean="0">
                <a:solidFill>
                  <a:prstClr val="black"/>
                </a:solidFill>
              </a:rPr>
            </a:br>
            <a:endParaRPr lang="de-DE" sz="2800" b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46" y="1825625"/>
            <a:ext cx="9120707" cy="4351338"/>
          </a:xfrm>
        </p:spPr>
      </p:pic>
    </p:spTree>
    <p:extLst>
      <p:ext uri="{BB962C8B-B14F-4D97-AF65-F5344CB8AC3E}">
        <p14:creationId xmlns:p14="http://schemas.microsoft.com/office/powerpoint/2010/main" val="68545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err="1"/>
              <a:t>I</a:t>
            </a:r>
            <a:r>
              <a:rPr lang="de-DE" sz="3600" b="1" dirty="0" err="1" smtClean="0"/>
              <a:t>ntroduction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Fourier </a:t>
            </a:r>
            <a:r>
              <a:rPr lang="de-DE" sz="3100" i="1" dirty="0" err="1" smtClean="0"/>
              <a:t>transform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err="1" smtClean="0"/>
              <a:t>characteristic</a:t>
            </a:r>
            <a:r>
              <a:rPr lang="de-DE" sz="2800" b="1" dirty="0" smtClean="0">
                <a:solidFill>
                  <a:prstClr val="black"/>
                </a:solidFill>
              </a:rPr>
              <a:t/>
            </a:r>
            <a:br>
              <a:rPr lang="de-DE" sz="2800" b="1" dirty="0" smtClean="0">
                <a:solidFill>
                  <a:prstClr val="black"/>
                </a:solidFill>
              </a:rPr>
            </a:br>
            <a:endParaRPr lang="de-DE" sz="2800" b="1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46" y="1825625"/>
            <a:ext cx="9120707" cy="4351338"/>
          </a:xfrm>
        </p:spPr>
      </p:pic>
    </p:spTree>
    <p:extLst>
      <p:ext uri="{BB962C8B-B14F-4D97-AF65-F5344CB8AC3E}">
        <p14:creationId xmlns:p14="http://schemas.microsoft.com/office/powerpoint/2010/main" val="207821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err="1"/>
              <a:t>I</a:t>
            </a:r>
            <a:r>
              <a:rPr lang="de-DE" sz="3600" b="1" dirty="0" err="1" smtClean="0"/>
              <a:t>ntroduction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Fourier </a:t>
            </a:r>
            <a:r>
              <a:rPr lang="de-DE" sz="3100" i="1" dirty="0" err="1" smtClean="0"/>
              <a:t>transform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err="1" smtClean="0"/>
              <a:t>characteristic</a:t>
            </a:r>
            <a:r>
              <a:rPr lang="de-DE" sz="2800" b="1" dirty="0" smtClean="0">
                <a:solidFill>
                  <a:prstClr val="black"/>
                </a:solidFill>
              </a:rPr>
              <a:t/>
            </a:r>
            <a:br>
              <a:rPr lang="de-DE" sz="2800" b="1" dirty="0" smtClean="0">
                <a:solidFill>
                  <a:prstClr val="black"/>
                </a:solidFill>
              </a:rPr>
            </a:br>
            <a:endParaRPr lang="de-DE" sz="28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46" y="1825625"/>
            <a:ext cx="9120707" cy="4351338"/>
          </a:xfrm>
        </p:spPr>
      </p:pic>
    </p:spTree>
    <p:extLst>
      <p:ext uri="{BB962C8B-B14F-4D97-AF65-F5344CB8AC3E}">
        <p14:creationId xmlns:p14="http://schemas.microsoft.com/office/powerpoint/2010/main" val="54512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Materials &amp;</a:t>
            </a:r>
            <a:r>
              <a:rPr lang="de-DE" b="1" dirty="0" smtClean="0"/>
              <a:t> </a:t>
            </a:r>
            <a:r>
              <a:rPr lang="de-DE" b="1" dirty="0" err="1"/>
              <a:t>Methods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502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smtClean="0"/>
              <a:t>Materials </a:t>
            </a:r>
            <a:r>
              <a:rPr lang="de-DE" sz="3600" b="1" dirty="0" err="1"/>
              <a:t>and</a:t>
            </a:r>
            <a:r>
              <a:rPr lang="de-DE" sz="3600" b="1" dirty="0"/>
              <a:t> </a:t>
            </a:r>
            <a:r>
              <a:rPr lang="de-DE" sz="3600" b="1" dirty="0" err="1" smtClean="0"/>
              <a:t>Methods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wind &amp; </a:t>
            </a:r>
            <a:r>
              <a:rPr lang="de-DE" sz="3100" i="1" dirty="0" err="1" smtClean="0"/>
              <a:t>trees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err="1" smtClean="0"/>
              <a:t>trees</a:t>
            </a:r>
            <a:r>
              <a:rPr lang="de-DE" sz="2800" b="1" dirty="0" smtClean="0">
                <a:solidFill>
                  <a:prstClr val="black"/>
                </a:solidFill>
              </a:rPr>
              <a:t/>
            </a:r>
            <a:br>
              <a:rPr lang="de-DE" sz="2800" b="1" dirty="0" smtClean="0">
                <a:solidFill>
                  <a:prstClr val="black"/>
                </a:solidFill>
              </a:rPr>
            </a:br>
            <a:endParaRPr lang="de-DE" sz="2800" b="1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11" y="1825625"/>
            <a:ext cx="9214178" cy="4351338"/>
          </a:xfrm>
        </p:spPr>
      </p:pic>
    </p:spTree>
    <p:extLst>
      <p:ext uri="{BB962C8B-B14F-4D97-AF65-F5344CB8AC3E}">
        <p14:creationId xmlns:p14="http://schemas.microsoft.com/office/powerpoint/2010/main" val="39241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smtClean="0"/>
              <a:t>Materials </a:t>
            </a:r>
            <a:r>
              <a:rPr lang="de-DE" sz="3600" b="1" dirty="0" err="1"/>
              <a:t>and</a:t>
            </a:r>
            <a:r>
              <a:rPr lang="de-DE" sz="3600" b="1" dirty="0"/>
              <a:t> </a:t>
            </a:r>
            <a:r>
              <a:rPr lang="de-DE" sz="3600" b="1" dirty="0" err="1" smtClean="0"/>
              <a:t>Methods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wind &amp; </a:t>
            </a:r>
            <a:r>
              <a:rPr lang="de-DE" sz="3100" i="1" dirty="0" err="1" smtClean="0"/>
              <a:t>trees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err="1" smtClean="0"/>
              <a:t>trees</a:t>
            </a:r>
            <a:r>
              <a:rPr lang="de-DE" sz="2800" b="1" dirty="0" smtClean="0">
                <a:solidFill>
                  <a:prstClr val="black"/>
                </a:solidFill>
              </a:rPr>
              <a:t/>
            </a:r>
            <a:br>
              <a:rPr lang="de-DE" sz="2800" b="1" dirty="0" smtClean="0">
                <a:solidFill>
                  <a:prstClr val="black"/>
                </a:solidFill>
              </a:rPr>
            </a:br>
            <a:endParaRPr lang="de-DE" sz="28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11" y="1825625"/>
            <a:ext cx="9214178" cy="4351338"/>
          </a:xfrm>
        </p:spPr>
      </p:pic>
    </p:spTree>
    <p:extLst>
      <p:ext uri="{BB962C8B-B14F-4D97-AF65-F5344CB8AC3E}">
        <p14:creationId xmlns:p14="http://schemas.microsoft.com/office/powerpoint/2010/main" val="293613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smtClean="0"/>
              <a:t>Materials </a:t>
            </a:r>
            <a:r>
              <a:rPr lang="de-DE" sz="3600" b="1" dirty="0" err="1"/>
              <a:t>and</a:t>
            </a:r>
            <a:r>
              <a:rPr lang="de-DE" sz="3600" b="1" dirty="0"/>
              <a:t> </a:t>
            </a:r>
            <a:r>
              <a:rPr lang="de-DE" sz="3600" b="1" dirty="0" err="1" smtClean="0"/>
              <a:t>Methods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wind &amp; </a:t>
            </a:r>
            <a:r>
              <a:rPr lang="de-DE" sz="3100" i="1" dirty="0" err="1" smtClean="0"/>
              <a:t>trees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err="1" smtClean="0"/>
              <a:t>trees</a:t>
            </a:r>
            <a:r>
              <a:rPr lang="de-DE" sz="2800" b="1" dirty="0" smtClean="0">
                <a:solidFill>
                  <a:prstClr val="black"/>
                </a:solidFill>
              </a:rPr>
              <a:t/>
            </a:r>
            <a:br>
              <a:rPr lang="de-DE" sz="2800" b="1" dirty="0" smtClean="0">
                <a:solidFill>
                  <a:prstClr val="black"/>
                </a:solidFill>
              </a:rPr>
            </a:br>
            <a:endParaRPr lang="de-DE" sz="2800" b="1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11" y="1825625"/>
            <a:ext cx="9214178" cy="4351338"/>
          </a:xfrm>
        </p:spPr>
      </p:pic>
    </p:spTree>
    <p:extLst>
      <p:ext uri="{BB962C8B-B14F-4D97-AF65-F5344CB8AC3E}">
        <p14:creationId xmlns:p14="http://schemas.microsoft.com/office/powerpoint/2010/main" val="14971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smtClean="0"/>
              <a:t>Materials </a:t>
            </a:r>
            <a:r>
              <a:rPr lang="de-DE" sz="3600" b="1" dirty="0" err="1"/>
              <a:t>and</a:t>
            </a:r>
            <a:r>
              <a:rPr lang="de-DE" sz="3600" b="1" dirty="0"/>
              <a:t> </a:t>
            </a:r>
            <a:r>
              <a:rPr lang="de-DE" sz="3600" b="1" dirty="0" err="1" smtClean="0"/>
              <a:t>Methods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wind &amp; </a:t>
            </a:r>
            <a:r>
              <a:rPr lang="de-DE" sz="3100" i="1" dirty="0" err="1" smtClean="0"/>
              <a:t>trees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err="1" smtClean="0"/>
              <a:t>measuring</a:t>
            </a:r>
            <a:r>
              <a:rPr lang="de-DE" sz="3100" b="1" dirty="0" smtClean="0"/>
              <a:t> </a:t>
            </a:r>
            <a:r>
              <a:rPr lang="de-DE" sz="3100" b="1" dirty="0" err="1" smtClean="0"/>
              <a:t>tool</a:t>
            </a:r>
            <a:r>
              <a:rPr lang="de-DE" sz="2800" b="1" dirty="0" smtClean="0">
                <a:solidFill>
                  <a:prstClr val="black"/>
                </a:solidFill>
              </a:rPr>
              <a:t/>
            </a:r>
            <a:br>
              <a:rPr lang="de-DE" sz="2800" b="1" dirty="0" smtClean="0">
                <a:solidFill>
                  <a:prstClr val="black"/>
                </a:solidFill>
              </a:rPr>
            </a:br>
            <a:endParaRPr lang="de-DE" sz="2800" b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96281"/>
            <a:ext cx="6096000" cy="4010025"/>
          </a:xfrm>
        </p:spPr>
      </p:pic>
    </p:spTree>
    <p:extLst>
      <p:ext uri="{BB962C8B-B14F-4D97-AF65-F5344CB8AC3E}">
        <p14:creationId xmlns:p14="http://schemas.microsoft.com/office/powerpoint/2010/main" val="11913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 err="1" smtClean="0"/>
              <a:t>Introduction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6959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smtClean="0"/>
              <a:t>Materials </a:t>
            </a:r>
            <a:r>
              <a:rPr lang="de-DE" sz="3600" b="1" dirty="0" err="1"/>
              <a:t>and</a:t>
            </a:r>
            <a:r>
              <a:rPr lang="de-DE" sz="3600" b="1" dirty="0"/>
              <a:t> </a:t>
            </a:r>
            <a:r>
              <a:rPr lang="de-DE" sz="3600" b="1" dirty="0" err="1" smtClean="0"/>
              <a:t>Methods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Fourier </a:t>
            </a:r>
            <a:r>
              <a:rPr lang="de-DE" sz="3100" i="1" dirty="0" err="1"/>
              <a:t>t</a:t>
            </a:r>
            <a:r>
              <a:rPr lang="de-DE" sz="3100" i="1" dirty="0" err="1" smtClean="0"/>
              <a:t>ransform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err="1" smtClean="0"/>
              <a:t>basics</a:t>
            </a:r>
            <a:r>
              <a:rPr lang="de-DE" sz="2800" b="1" dirty="0" smtClean="0">
                <a:solidFill>
                  <a:prstClr val="black"/>
                </a:solidFill>
              </a:rPr>
              <a:t/>
            </a:r>
            <a:br>
              <a:rPr lang="de-DE" sz="2800" b="1" dirty="0" smtClean="0">
                <a:solidFill>
                  <a:prstClr val="black"/>
                </a:solidFill>
              </a:rPr>
            </a:br>
            <a:endParaRPr lang="de-DE" sz="2800" b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98" y="1825625"/>
            <a:ext cx="8878403" cy="4351338"/>
          </a:xfrm>
        </p:spPr>
      </p:pic>
    </p:spTree>
    <p:extLst>
      <p:ext uri="{BB962C8B-B14F-4D97-AF65-F5344CB8AC3E}">
        <p14:creationId xmlns:p14="http://schemas.microsoft.com/office/powerpoint/2010/main" val="41324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smtClean="0"/>
              <a:t>Materials </a:t>
            </a:r>
            <a:r>
              <a:rPr lang="de-DE" sz="3600" b="1" dirty="0" err="1"/>
              <a:t>and</a:t>
            </a:r>
            <a:r>
              <a:rPr lang="de-DE" sz="3600" b="1" dirty="0"/>
              <a:t> </a:t>
            </a:r>
            <a:r>
              <a:rPr lang="de-DE" sz="3600" b="1" dirty="0" err="1" smtClean="0"/>
              <a:t>Methods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Fourier </a:t>
            </a:r>
            <a:r>
              <a:rPr lang="de-DE" sz="3100" i="1" dirty="0" err="1"/>
              <a:t>t</a:t>
            </a:r>
            <a:r>
              <a:rPr lang="de-DE" sz="3100" i="1" dirty="0" err="1" smtClean="0"/>
              <a:t>ransform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err="1" smtClean="0"/>
              <a:t>basics</a:t>
            </a:r>
            <a:r>
              <a:rPr lang="de-DE" sz="2800" b="1" dirty="0" smtClean="0">
                <a:solidFill>
                  <a:prstClr val="black"/>
                </a:solidFill>
              </a:rPr>
              <a:t/>
            </a:r>
            <a:br>
              <a:rPr lang="de-DE" sz="2800" b="1" dirty="0" smtClean="0">
                <a:solidFill>
                  <a:prstClr val="black"/>
                </a:solidFill>
              </a:rPr>
            </a:br>
            <a:endParaRPr lang="de-DE" sz="2800" b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98" y="1825625"/>
            <a:ext cx="8878403" cy="4351338"/>
          </a:xfrm>
        </p:spPr>
      </p:pic>
    </p:spTree>
    <p:extLst>
      <p:ext uri="{BB962C8B-B14F-4D97-AF65-F5344CB8AC3E}">
        <p14:creationId xmlns:p14="http://schemas.microsoft.com/office/powerpoint/2010/main" val="154354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smtClean="0"/>
              <a:t>Materials </a:t>
            </a:r>
            <a:r>
              <a:rPr lang="de-DE" sz="3600" b="1" dirty="0" err="1"/>
              <a:t>and</a:t>
            </a:r>
            <a:r>
              <a:rPr lang="de-DE" sz="3600" b="1" dirty="0"/>
              <a:t> </a:t>
            </a:r>
            <a:r>
              <a:rPr lang="de-DE" sz="3600" b="1" dirty="0" err="1" smtClean="0"/>
              <a:t>Methods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err="1" smtClean="0"/>
              <a:t>wavelet</a:t>
            </a:r>
            <a:r>
              <a:rPr lang="de-DE" sz="3100" i="1" dirty="0" smtClean="0"/>
              <a:t> </a:t>
            </a:r>
            <a:r>
              <a:rPr lang="de-DE" sz="3100" i="1" dirty="0" err="1"/>
              <a:t>t</a:t>
            </a:r>
            <a:r>
              <a:rPr lang="de-DE" sz="3100" i="1" dirty="0" err="1" smtClean="0"/>
              <a:t>ransform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err="1" smtClean="0"/>
              <a:t>basics</a:t>
            </a:r>
            <a:r>
              <a:rPr lang="de-DE" sz="2800" b="1" dirty="0" smtClean="0">
                <a:solidFill>
                  <a:prstClr val="black"/>
                </a:solidFill>
              </a:rPr>
              <a:t/>
            </a:r>
            <a:br>
              <a:rPr lang="de-DE" sz="2800" b="1" dirty="0" smtClean="0">
                <a:solidFill>
                  <a:prstClr val="black"/>
                </a:solidFill>
              </a:rPr>
            </a:br>
            <a:endParaRPr lang="de-DE" sz="2800" b="1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99" y="1825625"/>
            <a:ext cx="8878402" cy="4351338"/>
          </a:xfrm>
        </p:spPr>
      </p:pic>
    </p:spTree>
    <p:extLst>
      <p:ext uri="{BB962C8B-B14F-4D97-AF65-F5344CB8AC3E}">
        <p14:creationId xmlns:p14="http://schemas.microsoft.com/office/powerpoint/2010/main" val="21877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 err="1" smtClean="0"/>
              <a:t>Results</a:t>
            </a:r>
            <a:r>
              <a:rPr lang="de-DE" b="1" dirty="0" smtClean="0"/>
              <a:t> &amp; </a:t>
            </a:r>
            <a:r>
              <a:rPr lang="de-DE" b="1" dirty="0" err="1" smtClean="0"/>
              <a:t>Discussion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66428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 smtClean="0"/>
              <a:t>Common Ash</a:t>
            </a:r>
            <a:r>
              <a:rPr lang="de-DE" dirty="0"/>
              <a:t/>
            </a:r>
            <a:br>
              <a:rPr lang="de-DE" dirty="0"/>
            </a:br>
            <a:r>
              <a:rPr lang="de-DE" sz="2800" i="1" dirty="0" smtClean="0">
                <a:solidFill>
                  <a:prstClr val="black"/>
                </a:solidFill>
              </a:rPr>
              <a:t/>
            </a:r>
            <a:br>
              <a:rPr lang="de-DE" sz="2800" i="1" dirty="0" smtClean="0">
                <a:solidFill>
                  <a:prstClr val="black"/>
                </a:solidFill>
              </a:rPr>
            </a:br>
            <a:endParaRPr lang="de-DE" sz="28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608" y="891822"/>
            <a:ext cx="4154784" cy="5966178"/>
          </a:xfrm>
        </p:spPr>
      </p:pic>
    </p:spTree>
    <p:extLst>
      <p:ext uri="{BB962C8B-B14F-4D97-AF65-F5344CB8AC3E}">
        <p14:creationId xmlns:p14="http://schemas.microsoft.com/office/powerpoint/2010/main" val="367119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 smtClean="0"/>
              <a:t>Common Ash</a:t>
            </a:r>
            <a:r>
              <a:rPr lang="de-DE" dirty="0"/>
              <a:t/>
            </a:r>
            <a:br>
              <a:rPr lang="de-DE" dirty="0"/>
            </a:br>
            <a:r>
              <a:rPr lang="de-DE" sz="3100" i="1" dirty="0" smtClean="0"/>
              <a:t>time </a:t>
            </a:r>
            <a:r>
              <a:rPr lang="de-DE" sz="3100" i="1" dirty="0" err="1" smtClean="0"/>
              <a:t>function</a:t>
            </a:r>
            <a:r>
              <a:rPr lang="de-DE" sz="3100" i="1" dirty="0" smtClean="0">
                <a:solidFill>
                  <a:prstClr val="black"/>
                </a:solidFill>
              </a:rPr>
              <a:t/>
            </a:r>
            <a:br>
              <a:rPr lang="de-DE" sz="3100" i="1" dirty="0" smtClean="0">
                <a:solidFill>
                  <a:prstClr val="black"/>
                </a:solidFill>
              </a:rPr>
            </a:br>
            <a:r>
              <a:rPr lang="de-DE" sz="2800" b="1" dirty="0" smtClean="0">
                <a:solidFill>
                  <a:prstClr val="black"/>
                </a:solidFill>
              </a:rPr>
              <a:t>original time </a:t>
            </a:r>
            <a:r>
              <a:rPr lang="de-DE" sz="2800" b="1" dirty="0" err="1" smtClean="0">
                <a:solidFill>
                  <a:prstClr val="black"/>
                </a:solidFill>
              </a:rPr>
              <a:t>signal</a:t>
            </a:r>
            <a:r>
              <a:rPr lang="de-DE" sz="2800" b="1" dirty="0" smtClean="0">
                <a:solidFill>
                  <a:prstClr val="black"/>
                </a:solidFill>
              </a:rPr>
              <a:t> 30 </a:t>
            </a:r>
            <a:r>
              <a:rPr lang="de-DE" sz="2800" b="1" dirty="0" err="1" smtClean="0">
                <a:solidFill>
                  <a:prstClr val="black"/>
                </a:solidFill>
              </a:rPr>
              <a:t>minutes</a:t>
            </a:r>
            <a:endParaRPr lang="de-DE" sz="2800" b="1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47" y="2553292"/>
            <a:ext cx="7201905" cy="2896004"/>
          </a:xfrm>
        </p:spPr>
      </p:pic>
    </p:spTree>
    <p:extLst>
      <p:ext uri="{BB962C8B-B14F-4D97-AF65-F5344CB8AC3E}">
        <p14:creationId xmlns:p14="http://schemas.microsoft.com/office/powerpoint/2010/main" val="114041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 smtClean="0"/>
              <a:t>Common Ash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800" i="1" dirty="0" smtClean="0"/>
              <a:t>Fourier </a:t>
            </a:r>
            <a:r>
              <a:rPr lang="de-DE" sz="2800" i="1" dirty="0" err="1" smtClean="0"/>
              <a:t>analysis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b="1" dirty="0" err="1" smtClean="0"/>
              <a:t>spectral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representation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30 </a:t>
            </a:r>
            <a:r>
              <a:rPr lang="de-DE" sz="2800" b="1" dirty="0" err="1" smtClean="0"/>
              <a:t>minutes</a:t>
            </a:r>
            <a:endParaRPr lang="de-DE" sz="2800" b="1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81" y="2463199"/>
            <a:ext cx="10095238" cy="3076190"/>
          </a:xfrm>
        </p:spPr>
      </p:pic>
    </p:spTree>
    <p:extLst>
      <p:ext uri="{BB962C8B-B14F-4D97-AF65-F5344CB8AC3E}">
        <p14:creationId xmlns:p14="http://schemas.microsoft.com/office/powerpoint/2010/main" val="9189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 smtClean="0"/>
              <a:t>Common Ash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800" i="1" dirty="0" smtClean="0"/>
              <a:t>Fourier </a:t>
            </a:r>
            <a:r>
              <a:rPr lang="de-DE" sz="2800" i="1" dirty="0" err="1" smtClean="0"/>
              <a:t>analysis</a:t>
            </a:r>
            <a:r>
              <a:rPr lang="de-DE" sz="2800" i="1" dirty="0" smtClean="0"/>
              <a:t/>
            </a:r>
            <a:br>
              <a:rPr lang="de-DE" sz="2800" i="1" dirty="0" smtClean="0"/>
            </a:br>
            <a:r>
              <a:rPr lang="de-DE" sz="2800" b="1" dirty="0" err="1" smtClean="0"/>
              <a:t>distribution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function</a:t>
            </a:r>
            <a:endParaRPr lang="de-DE" sz="2800" b="1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81" y="2463199"/>
            <a:ext cx="10095238" cy="3076190"/>
          </a:xfrm>
        </p:spPr>
      </p:pic>
    </p:spTree>
    <p:extLst>
      <p:ext uri="{BB962C8B-B14F-4D97-AF65-F5344CB8AC3E}">
        <p14:creationId xmlns:p14="http://schemas.microsoft.com/office/powerpoint/2010/main" val="361995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 smtClean="0"/>
              <a:t>Common Ash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800" i="1" dirty="0" smtClean="0"/>
              <a:t>Fourier </a:t>
            </a:r>
            <a:r>
              <a:rPr lang="de-DE" sz="2800" i="1" dirty="0" err="1" smtClean="0"/>
              <a:t>analysis</a:t>
            </a:r>
            <a:r>
              <a:rPr lang="de-DE" sz="2800" i="1" dirty="0" smtClean="0"/>
              <a:t/>
            </a:r>
            <a:br>
              <a:rPr lang="de-DE" sz="2800" i="1" dirty="0" smtClean="0"/>
            </a:br>
            <a:r>
              <a:rPr lang="de-DE" sz="2800" b="1" dirty="0" err="1" smtClean="0">
                <a:solidFill>
                  <a:srgbClr val="FF0000"/>
                </a:solidFill>
              </a:rPr>
              <a:t>natural</a:t>
            </a:r>
            <a:r>
              <a:rPr lang="de-DE" sz="2800" b="1" dirty="0" smtClean="0">
                <a:solidFill>
                  <a:srgbClr val="FF0000"/>
                </a:solidFill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</a:rPr>
              <a:t>resonance</a:t>
            </a:r>
            <a:endParaRPr lang="de-DE" sz="2800" b="1" dirty="0">
              <a:solidFill>
                <a:srgbClr val="FF0000"/>
              </a:solidFill>
            </a:endParaRPr>
          </a:p>
        </p:txBody>
      </p:sp>
      <p:pic>
        <p:nvPicPr>
          <p:cNvPr id="15" name="Inhaltsplatzhalter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81" y="2463199"/>
            <a:ext cx="10095238" cy="3076190"/>
          </a:xfrm>
        </p:spPr>
      </p:pic>
    </p:spTree>
    <p:extLst>
      <p:ext uri="{BB962C8B-B14F-4D97-AF65-F5344CB8AC3E}">
        <p14:creationId xmlns:p14="http://schemas.microsoft.com/office/powerpoint/2010/main" val="279763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 smtClean="0"/>
              <a:t>Common Ash</a:t>
            </a:r>
            <a:r>
              <a:rPr lang="de-DE" dirty="0"/>
              <a:t/>
            </a:r>
            <a:br>
              <a:rPr lang="de-DE" dirty="0"/>
            </a:br>
            <a:r>
              <a:rPr lang="de-DE" sz="2800" i="1" dirty="0" smtClean="0"/>
              <a:t>Fourier </a:t>
            </a:r>
            <a:r>
              <a:rPr lang="de-DE" sz="2800" i="1" dirty="0" err="1" smtClean="0"/>
              <a:t>analysis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b="1" dirty="0" err="1" smtClean="0"/>
              <a:t>frequency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classes</a:t>
            </a:r>
            <a:endParaRPr lang="de-DE" sz="2800" b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81" y="2463199"/>
            <a:ext cx="10095238" cy="3076190"/>
          </a:xfrm>
        </p:spPr>
      </p:pic>
    </p:spTree>
    <p:extLst>
      <p:ext uri="{BB962C8B-B14F-4D97-AF65-F5344CB8AC3E}">
        <p14:creationId xmlns:p14="http://schemas.microsoft.com/office/powerpoint/2010/main" val="145127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err="1" smtClean="0"/>
              <a:t>Introduction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wind &amp; </a:t>
            </a:r>
            <a:r>
              <a:rPr lang="de-DE" sz="3100" i="1" dirty="0" err="1" smtClean="0"/>
              <a:t>trees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err="1" smtClean="0"/>
              <a:t>dynamic</a:t>
            </a:r>
            <a:r>
              <a:rPr lang="de-DE" sz="3100" b="1" dirty="0" smtClean="0"/>
              <a:t> </a:t>
            </a:r>
            <a:r>
              <a:rPr lang="de-DE" sz="3100" b="1" dirty="0" err="1" smtClean="0"/>
              <a:t>interaction</a:t>
            </a:r>
            <a:r>
              <a:rPr lang="de-DE" sz="3100" b="1" dirty="0" smtClean="0"/>
              <a:t> </a:t>
            </a:r>
            <a:r>
              <a:rPr lang="de-DE" sz="3100" b="1" dirty="0" err="1" smtClean="0"/>
              <a:t>of</a:t>
            </a:r>
            <a:r>
              <a:rPr lang="de-DE" sz="3100" b="1" dirty="0" smtClean="0"/>
              <a:t> </a:t>
            </a:r>
            <a:r>
              <a:rPr lang="de-DE" sz="3100" b="1" dirty="0" err="1" smtClean="0"/>
              <a:t>trunk</a:t>
            </a:r>
            <a:r>
              <a:rPr lang="de-DE" sz="3100" b="1" dirty="0" smtClean="0"/>
              <a:t> </a:t>
            </a:r>
            <a:r>
              <a:rPr lang="de-DE" sz="3100" b="1" dirty="0" err="1" smtClean="0"/>
              <a:t>and</a:t>
            </a:r>
            <a:r>
              <a:rPr lang="de-DE" sz="3100" b="1" dirty="0" smtClean="0"/>
              <a:t> </a:t>
            </a:r>
            <a:r>
              <a:rPr lang="de-DE" sz="3100" b="1" dirty="0" err="1" smtClean="0"/>
              <a:t>branches</a:t>
            </a:r>
            <a:r>
              <a:rPr lang="de-DE" sz="3100" b="1" dirty="0" smtClean="0">
                <a:solidFill>
                  <a:prstClr val="black"/>
                </a:solidFill>
              </a:rPr>
              <a:t/>
            </a:r>
            <a:br>
              <a:rPr lang="de-DE" sz="3100" b="1" dirty="0" smtClean="0">
                <a:solidFill>
                  <a:prstClr val="black"/>
                </a:solidFill>
              </a:rPr>
            </a:br>
            <a:endParaRPr lang="de-DE" sz="31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26" y="1825625"/>
            <a:ext cx="5274348" cy="4351338"/>
          </a:xfrm>
        </p:spPr>
      </p:pic>
    </p:spTree>
    <p:extLst>
      <p:ext uri="{BB962C8B-B14F-4D97-AF65-F5344CB8AC3E}">
        <p14:creationId xmlns:p14="http://schemas.microsoft.com/office/powerpoint/2010/main" val="402993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 smtClean="0"/>
              <a:t>Common Ash</a:t>
            </a:r>
            <a:r>
              <a:rPr lang="de-DE" dirty="0"/>
              <a:t/>
            </a:r>
            <a:br>
              <a:rPr lang="de-DE" dirty="0"/>
            </a:br>
            <a:r>
              <a:rPr lang="de-DE" sz="2800" i="1" dirty="0" smtClean="0">
                <a:solidFill>
                  <a:prstClr val="black"/>
                </a:solidFill>
              </a:rPr>
              <a:t>Fourier </a:t>
            </a:r>
            <a:r>
              <a:rPr lang="de-DE" sz="2800" i="1" dirty="0" err="1" smtClean="0">
                <a:solidFill>
                  <a:prstClr val="black"/>
                </a:solidFill>
              </a:rPr>
              <a:t>synthesis</a:t>
            </a:r>
            <a:r>
              <a:rPr lang="de-DE" sz="2800" i="1" dirty="0" smtClean="0">
                <a:solidFill>
                  <a:prstClr val="black"/>
                </a:solidFill>
              </a:rPr>
              <a:t/>
            </a:r>
            <a:br>
              <a:rPr lang="de-DE" sz="2800" i="1" dirty="0" smtClean="0">
                <a:solidFill>
                  <a:prstClr val="black"/>
                </a:solidFill>
              </a:rPr>
            </a:br>
            <a:r>
              <a:rPr lang="de-DE" sz="2800" b="1" dirty="0" err="1" smtClean="0">
                <a:solidFill>
                  <a:prstClr val="black"/>
                </a:solidFill>
              </a:rPr>
              <a:t>reconstruction</a:t>
            </a:r>
            <a:r>
              <a:rPr lang="de-DE" sz="2800" b="1" dirty="0" smtClean="0">
                <a:solidFill>
                  <a:prstClr val="black"/>
                </a:solidFill>
              </a:rPr>
              <a:t> 1 </a:t>
            </a:r>
            <a:r>
              <a:rPr lang="de-DE" sz="2800" b="1" dirty="0" err="1" smtClean="0">
                <a:solidFill>
                  <a:prstClr val="black"/>
                </a:solidFill>
              </a:rPr>
              <a:t>minute</a:t>
            </a:r>
            <a:endParaRPr lang="de-DE" sz="2800" b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47" y="2553292"/>
            <a:ext cx="7201905" cy="2896004"/>
          </a:xfrm>
        </p:spPr>
      </p:pic>
    </p:spTree>
    <p:extLst>
      <p:ext uri="{BB962C8B-B14F-4D97-AF65-F5344CB8AC3E}">
        <p14:creationId xmlns:p14="http://schemas.microsoft.com/office/powerpoint/2010/main" val="340528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 smtClean="0"/>
              <a:t>Common Ash</a:t>
            </a:r>
            <a:r>
              <a:rPr lang="de-DE" dirty="0"/>
              <a:t/>
            </a:r>
            <a:br>
              <a:rPr lang="de-DE" dirty="0"/>
            </a:br>
            <a:r>
              <a:rPr lang="de-DE" sz="2800" dirty="0" smtClean="0">
                <a:solidFill>
                  <a:prstClr val="black"/>
                </a:solidFill>
              </a:rPr>
              <a:t>time </a:t>
            </a:r>
            <a:r>
              <a:rPr lang="de-DE" sz="2800" dirty="0" err="1">
                <a:solidFill>
                  <a:prstClr val="black"/>
                </a:solidFill>
              </a:rPr>
              <a:t>sequence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sz="2800" dirty="0" err="1">
                <a:solidFill>
                  <a:prstClr val="black"/>
                </a:solidFill>
              </a:rPr>
              <a:t>from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</a:rPr>
              <a:t>second</a:t>
            </a:r>
            <a:r>
              <a:rPr lang="de-DE" sz="2800" dirty="0" smtClean="0">
                <a:solidFill>
                  <a:prstClr val="black"/>
                </a:solidFill>
              </a:rPr>
              <a:t> 50 </a:t>
            </a:r>
            <a:r>
              <a:rPr lang="de-DE" sz="2800" dirty="0" err="1" smtClean="0">
                <a:solidFill>
                  <a:prstClr val="black"/>
                </a:solidFill>
              </a:rPr>
              <a:t>to</a:t>
            </a:r>
            <a:r>
              <a:rPr lang="de-DE" sz="2800" dirty="0" smtClean="0">
                <a:solidFill>
                  <a:prstClr val="black"/>
                </a:solidFill>
              </a:rPr>
              <a:t> 110, </a:t>
            </a:r>
            <a:r>
              <a:rPr lang="de-DE" sz="2800" dirty="0">
                <a:solidFill>
                  <a:prstClr val="black"/>
                </a:solidFill>
              </a:rPr>
              <a:t>x-</a:t>
            </a:r>
            <a:r>
              <a:rPr lang="de-DE" sz="2800" dirty="0" err="1">
                <a:solidFill>
                  <a:prstClr val="black"/>
                </a:solidFill>
              </a:rPr>
              <a:t>axis</a:t>
            </a:r>
            <a:r>
              <a:rPr lang="de-DE" sz="2800" dirty="0">
                <a:solidFill>
                  <a:prstClr val="black"/>
                </a:solidFill>
              </a:rPr>
              <a:t/>
            </a:r>
            <a:br>
              <a:rPr lang="de-DE" sz="2800" dirty="0">
                <a:solidFill>
                  <a:prstClr val="black"/>
                </a:solidFill>
              </a:rPr>
            </a:br>
            <a:r>
              <a:rPr lang="de-DE" sz="2800" b="1" dirty="0">
                <a:solidFill>
                  <a:prstClr val="black"/>
                </a:solidFill>
              </a:rPr>
              <a:t>original time </a:t>
            </a:r>
            <a:r>
              <a:rPr lang="de-DE" sz="2800" b="1" dirty="0" err="1">
                <a:solidFill>
                  <a:prstClr val="black"/>
                </a:solidFill>
              </a:rPr>
              <a:t>signal</a:t>
            </a:r>
            <a:r>
              <a:rPr lang="de-DE" sz="2800" b="1" dirty="0">
                <a:solidFill>
                  <a:prstClr val="black"/>
                </a:solidFill>
              </a:rPr>
              <a:t> </a:t>
            </a:r>
            <a:r>
              <a:rPr lang="de-DE" sz="2800" b="1" dirty="0" smtClean="0">
                <a:solidFill>
                  <a:prstClr val="black"/>
                </a:solidFill>
              </a:rPr>
              <a:t>60 </a:t>
            </a:r>
            <a:r>
              <a:rPr lang="de-DE" sz="2800" b="1" dirty="0" err="1" smtClean="0">
                <a:solidFill>
                  <a:prstClr val="black"/>
                </a:solidFill>
              </a:rPr>
              <a:t>seconds</a:t>
            </a:r>
            <a:endParaRPr lang="de-DE" sz="2800" b="1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94" y="2552908"/>
            <a:ext cx="7203812" cy="2896771"/>
          </a:xfrm>
        </p:spPr>
      </p:pic>
    </p:spTree>
    <p:extLst>
      <p:ext uri="{BB962C8B-B14F-4D97-AF65-F5344CB8AC3E}">
        <p14:creationId xmlns:p14="http://schemas.microsoft.com/office/powerpoint/2010/main" val="212377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 smtClean="0"/>
              <a:t>Common Ash</a:t>
            </a:r>
            <a:r>
              <a:rPr lang="de-DE" dirty="0"/>
              <a:t/>
            </a:r>
            <a:br>
              <a:rPr lang="de-DE" dirty="0"/>
            </a:br>
            <a:r>
              <a:rPr lang="de-DE" sz="2800" i="1" dirty="0" smtClean="0">
                <a:solidFill>
                  <a:prstClr val="black"/>
                </a:solidFill>
              </a:rPr>
              <a:t>Fourier </a:t>
            </a:r>
            <a:r>
              <a:rPr lang="de-DE" sz="2800" i="1" dirty="0" err="1" smtClean="0">
                <a:solidFill>
                  <a:prstClr val="black"/>
                </a:solidFill>
              </a:rPr>
              <a:t>synthesis</a:t>
            </a:r>
            <a:r>
              <a:rPr lang="de-DE" sz="2800" i="1" dirty="0" smtClean="0">
                <a:solidFill>
                  <a:prstClr val="black"/>
                </a:solidFill>
              </a:rPr>
              <a:t/>
            </a:r>
            <a:br>
              <a:rPr lang="de-DE" sz="2800" i="1" dirty="0" smtClean="0">
                <a:solidFill>
                  <a:prstClr val="black"/>
                </a:solidFill>
              </a:rPr>
            </a:br>
            <a:r>
              <a:rPr lang="de-DE" sz="2800" b="1" dirty="0" smtClean="0">
                <a:solidFill>
                  <a:prstClr val="black"/>
                </a:solidFill>
              </a:rPr>
              <a:t>total </a:t>
            </a:r>
            <a:r>
              <a:rPr lang="de-DE" sz="2800" b="1" dirty="0" err="1">
                <a:solidFill>
                  <a:prstClr val="black"/>
                </a:solidFill>
              </a:rPr>
              <a:t>reconstruction</a:t>
            </a:r>
            <a:endParaRPr lang="de-DE" sz="28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94" y="2552908"/>
            <a:ext cx="7203812" cy="2896771"/>
          </a:xfrm>
        </p:spPr>
      </p:pic>
    </p:spTree>
    <p:extLst>
      <p:ext uri="{BB962C8B-B14F-4D97-AF65-F5344CB8AC3E}">
        <p14:creationId xmlns:p14="http://schemas.microsoft.com/office/powerpoint/2010/main" val="427443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 smtClean="0"/>
              <a:t>Common Ash</a:t>
            </a:r>
            <a:r>
              <a:rPr lang="de-DE" sz="3200" dirty="0"/>
              <a:t/>
            </a:r>
            <a:br>
              <a:rPr lang="de-DE" sz="3200" dirty="0"/>
            </a:br>
            <a:r>
              <a:rPr lang="de-DE" sz="2800" i="1" dirty="0">
                <a:solidFill>
                  <a:prstClr val="black"/>
                </a:solidFill>
              </a:rPr>
              <a:t>Fourier </a:t>
            </a:r>
            <a:r>
              <a:rPr lang="de-DE" sz="2800" i="1" dirty="0" err="1">
                <a:solidFill>
                  <a:prstClr val="black"/>
                </a:solidFill>
              </a:rPr>
              <a:t>synthesis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b="1" dirty="0" err="1" smtClean="0">
                <a:solidFill>
                  <a:prstClr val="black"/>
                </a:solidFill>
              </a:rPr>
              <a:t>reconstruction</a:t>
            </a:r>
            <a:r>
              <a:rPr lang="de-DE" sz="2800" b="1" dirty="0" smtClean="0">
                <a:solidFill>
                  <a:prstClr val="black"/>
                </a:solidFill>
              </a:rPr>
              <a:t>   0 – 1 Hz</a:t>
            </a:r>
            <a:endParaRPr lang="de-DE" sz="28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47" y="2553292"/>
            <a:ext cx="7201905" cy="2896004"/>
          </a:xfrm>
        </p:spPr>
      </p:pic>
    </p:spTree>
    <p:extLst>
      <p:ext uri="{BB962C8B-B14F-4D97-AF65-F5344CB8AC3E}">
        <p14:creationId xmlns:p14="http://schemas.microsoft.com/office/powerpoint/2010/main" val="365261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 smtClean="0"/>
              <a:t>Common Ash</a:t>
            </a:r>
            <a:r>
              <a:rPr lang="de-DE" dirty="0"/>
              <a:t/>
            </a:r>
            <a:br>
              <a:rPr lang="de-DE" dirty="0"/>
            </a:br>
            <a:r>
              <a:rPr lang="de-DE" sz="2800" i="1" dirty="0">
                <a:solidFill>
                  <a:prstClr val="black"/>
                </a:solidFill>
              </a:rPr>
              <a:t>Fourier </a:t>
            </a:r>
            <a:r>
              <a:rPr lang="de-DE" sz="2800" i="1" dirty="0" err="1">
                <a:solidFill>
                  <a:prstClr val="black"/>
                </a:solidFill>
              </a:rPr>
              <a:t>synthesis</a:t>
            </a:r>
            <a:r>
              <a:rPr lang="de-DE" sz="2800" i="1" dirty="0">
                <a:solidFill>
                  <a:prstClr val="black"/>
                </a:solidFill>
              </a:rPr>
              <a:t> </a:t>
            </a:r>
            <a:r>
              <a:rPr lang="de-DE" sz="2800" i="1" dirty="0" smtClean="0">
                <a:solidFill>
                  <a:prstClr val="black"/>
                </a:solidFill>
              </a:rPr>
              <a:t/>
            </a:r>
            <a:br>
              <a:rPr lang="de-DE" sz="2800" i="1" dirty="0" smtClean="0">
                <a:solidFill>
                  <a:prstClr val="black"/>
                </a:solidFill>
              </a:rPr>
            </a:br>
            <a:r>
              <a:rPr lang="de-DE" sz="2800" b="1" dirty="0" err="1" smtClean="0">
                <a:solidFill>
                  <a:prstClr val="black"/>
                </a:solidFill>
              </a:rPr>
              <a:t>reconstruction</a:t>
            </a:r>
            <a:r>
              <a:rPr lang="de-DE" sz="2800" b="1" dirty="0" smtClean="0">
                <a:solidFill>
                  <a:prstClr val="black"/>
                </a:solidFill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</a:rPr>
              <a:t>natrural</a:t>
            </a:r>
            <a:r>
              <a:rPr lang="de-DE" sz="2800" b="1" dirty="0" smtClean="0">
                <a:solidFill>
                  <a:srgbClr val="FF0000"/>
                </a:solidFill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</a:rPr>
              <a:t>resonance</a:t>
            </a:r>
            <a:r>
              <a:rPr lang="de-DE" sz="2800" b="1" dirty="0" smtClean="0">
                <a:solidFill>
                  <a:srgbClr val="FF0000"/>
                </a:solidFill>
              </a:rPr>
              <a:t>   0,2 – 0,3 Hz</a:t>
            </a:r>
            <a:endParaRPr lang="de-DE" sz="2800" b="1" dirty="0">
              <a:solidFill>
                <a:srgbClr val="FF0000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47" y="2553292"/>
            <a:ext cx="7201905" cy="2896004"/>
          </a:xfrm>
        </p:spPr>
      </p:pic>
    </p:spTree>
    <p:extLst>
      <p:ext uri="{BB962C8B-B14F-4D97-AF65-F5344CB8AC3E}">
        <p14:creationId xmlns:p14="http://schemas.microsoft.com/office/powerpoint/2010/main" val="11441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Common Ash</a:t>
            </a:r>
            <a:r>
              <a:rPr lang="de-DE" sz="3200" dirty="0">
                <a:solidFill>
                  <a:prstClr val="black"/>
                </a:solidFill>
              </a:rPr>
              <a:t/>
            </a:r>
            <a:br>
              <a:rPr lang="de-DE" sz="3200" dirty="0">
                <a:solidFill>
                  <a:prstClr val="black"/>
                </a:solidFill>
              </a:rPr>
            </a:br>
            <a:r>
              <a:rPr lang="de-DE" sz="2800" i="1" dirty="0">
                <a:solidFill>
                  <a:prstClr val="black"/>
                </a:solidFill>
              </a:rPr>
              <a:t>Fourier </a:t>
            </a:r>
            <a:r>
              <a:rPr lang="de-DE" sz="2800" i="1" dirty="0" err="1">
                <a:solidFill>
                  <a:prstClr val="black"/>
                </a:solidFill>
              </a:rPr>
              <a:t>synthesis</a:t>
            </a:r>
            <a:r>
              <a:rPr lang="de-DE" sz="2800" dirty="0">
                <a:solidFill>
                  <a:prstClr val="black"/>
                </a:solidFill>
              </a:rPr>
              <a:t/>
            </a:r>
            <a:br>
              <a:rPr lang="de-DE" sz="2800" dirty="0">
                <a:solidFill>
                  <a:prstClr val="black"/>
                </a:solidFill>
              </a:rPr>
            </a:br>
            <a:r>
              <a:rPr lang="de-DE" sz="2800" b="1" dirty="0" err="1">
                <a:solidFill>
                  <a:prstClr val="black"/>
                </a:solidFill>
              </a:rPr>
              <a:t>reconstruction</a:t>
            </a:r>
            <a:r>
              <a:rPr lang="de-DE" sz="2800" b="1" dirty="0">
                <a:solidFill>
                  <a:prstClr val="black"/>
                </a:solidFill>
              </a:rPr>
              <a:t> </a:t>
            </a:r>
            <a:r>
              <a:rPr lang="de-DE" sz="2800" b="1" dirty="0" smtClean="0">
                <a:solidFill>
                  <a:prstClr val="black"/>
                </a:solidFill>
              </a:rPr>
              <a:t>  1 </a:t>
            </a:r>
            <a:r>
              <a:rPr lang="de-DE" sz="2800" b="1" dirty="0">
                <a:solidFill>
                  <a:prstClr val="black"/>
                </a:solidFill>
              </a:rPr>
              <a:t>– </a:t>
            </a:r>
            <a:r>
              <a:rPr lang="de-DE" sz="2800" b="1" dirty="0" smtClean="0">
                <a:solidFill>
                  <a:prstClr val="black"/>
                </a:solidFill>
              </a:rPr>
              <a:t>10 </a:t>
            </a:r>
            <a:r>
              <a:rPr lang="de-DE" sz="2800" b="1" dirty="0">
                <a:solidFill>
                  <a:prstClr val="black"/>
                </a:solidFill>
              </a:rPr>
              <a:t>Hz</a:t>
            </a:r>
            <a:endParaRPr lang="de-DE" sz="31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47" y="2553292"/>
            <a:ext cx="7201905" cy="2896004"/>
          </a:xfrm>
        </p:spPr>
      </p:pic>
    </p:spTree>
    <p:extLst>
      <p:ext uri="{BB962C8B-B14F-4D97-AF65-F5344CB8AC3E}">
        <p14:creationId xmlns:p14="http://schemas.microsoft.com/office/powerpoint/2010/main" val="234872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Common Ash</a:t>
            </a:r>
            <a:r>
              <a:rPr lang="de-DE" sz="3200" dirty="0">
                <a:solidFill>
                  <a:prstClr val="black"/>
                </a:solidFill>
              </a:rPr>
              <a:t/>
            </a:r>
            <a:br>
              <a:rPr lang="de-DE" sz="3200" dirty="0">
                <a:solidFill>
                  <a:prstClr val="black"/>
                </a:solidFill>
              </a:rPr>
            </a:br>
            <a:r>
              <a:rPr lang="de-DE" sz="2800" i="1" dirty="0">
                <a:solidFill>
                  <a:prstClr val="black"/>
                </a:solidFill>
              </a:rPr>
              <a:t>Fourier </a:t>
            </a:r>
            <a:r>
              <a:rPr lang="de-DE" sz="2800" i="1" dirty="0" err="1">
                <a:solidFill>
                  <a:prstClr val="black"/>
                </a:solidFill>
              </a:rPr>
              <a:t>synthesis</a:t>
            </a:r>
            <a:r>
              <a:rPr lang="de-DE" sz="2800" dirty="0">
                <a:solidFill>
                  <a:prstClr val="black"/>
                </a:solidFill>
              </a:rPr>
              <a:t/>
            </a:r>
            <a:br>
              <a:rPr lang="de-DE" sz="2800" dirty="0">
                <a:solidFill>
                  <a:prstClr val="black"/>
                </a:solidFill>
              </a:rPr>
            </a:br>
            <a:r>
              <a:rPr lang="de-DE" sz="2800" b="1" dirty="0" smtClean="0">
                <a:solidFill>
                  <a:prstClr val="black"/>
                </a:solidFill>
              </a:rPr>
              <a:t>polar </a:t>
            </a:r>
            <a:r>
              <a:rPr lang="de-DE" sz="2800" b="1" dirty="0" err="1" smtClean="0">
                <a:solidFill>
                  <a:prstClr val="black"/>
                </a:solidFill>
              </a:rPr>
              <a:t>representation</a:t>
            </a:r>
            <a:r>
              <a:rPr lang="de-DE" sz="2800" b="1" dirty="0" smtClean="0">
                <a:solidFill>
                  <a:prstClr val="black"/>
                </a:solidFill>
              </a:rPr>
              <a:t> x- </a:t>
            </a:r>
            <a:r>
              <a:rPr lang="de-DE" sz="2800" b="1" dirty="0" err="1" smtClean="0">
                <a:solidFill>
                  <a:prstClr val="black"/>
                </a:solidFill>
              </a:rPr>
              <a:t>and</a:t>
            </a:r>
            <a:r>
              <a:rPr lang="de-DE" sz="2800" b="1" dirty="0" smtClean="0">
                <a:solidFill>
                  <a:prstClr val="black"/>
                </a:solidFill>
              </a:rPr>
              <a:t> y-</a:t>
            </a:r>
            <a:r>
              <a:rPr lang="de-DE" sz="2800" b="1" dirty="0" err="1" smtClean="0">
                <a:solidFill>
                  <a:prstClr val="black"/>
                </a:solidFill>
              </a:rPr>
              <a:t>axis</a:t>
            </a:r>
            <a:endParaRPr lang="de-DE" sz="20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952" y="1829865"/>
            <a:ext cx="8838095" cy="4342857"/>
          </a:xfrm>
        </p:spPr>
      </p:pic>
    </p:spTree>
    <p:extLst>
      <p:ext uri="{BB962C8B-B14F-4D97-AF65-F5344CB8AC3E}">
        <p14:creationId xmlns:p14="http://schemas.microsoft.com/office/powerpoint/2010/main" val="282935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European Beech</a:t>
            </a:r>
            <a:br>
              <a:rPr lang="en-US" sz="3200" b="1" dirty="0" smtClean="0"/>
            </a:br>
            <a:r>
              <a:rPr lang="de-DE" sz="2000" dirty="0"/>
              <a:t/>
            </a:r>
            <a:br>
              <a:rPr lang="de-DE" sz="2000" dirty="0"/>
            </a:br>
            <a:endParaRPr lang="de-DE" sz="2800" b="1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63" y="970844"/>
            <a:ext cx="4036073" cy="5887156"/>
          </a:xfrm>
        </p:spPr>
      </p:pic>
    </p:spTree>
    <p:extLst>
      <p:ext uri="{BB962C8B-B14F-4D97-AF65-F5344CB8AC3E}">
        <p14:creationId xmlns:p14="http://schemas.microsoft.com/office/powerpoint/2010/main" val="307422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 smtClean="0"/>
              <a:t>European Beech</a:t>
            </a:r>
            <a:br>
              <a:rPr lang="en-US" sz="3600" b="1" dirty="0" smtClean="0"/>
            </a:br>
            <a:r>
              <a:rPr lang="en-US" sz="3100" i="1" dirty="0" smtClean="0"/>
              <a:t>time function</a:t>
            </a:r>
            <a:r>
              <a:rPr lang="de-DE" sz="3100" i="1" dirty="0"/>
              <a:t/>
            </a:r>
            <a:br>
              <a:rPr lang="de-DE" sz="3100" i="1" dirty="0"/>
            </a:br>
            <a:r>
              <a:rPr lang="de-DE" sz="2800" b="1" dirty="0" smtClean="0"/>
              <a:t>original time </a:t>
            </a:r>
            <a:r>
              <a:rPr lang="de-DE" sz="2800" b="1" dirty="0" err="1" smtClean="0"/>
              <a:t>signal</a:t>
            </a:r>
            <a:r>
              <a:rPr lang="de-DE" sz="2800" b="1" dirty="0" smtClean="0"/>
              <a:t> 30 </a:t>
            </a:r>
            <a:r>
              <a:rPr lang="de-DE" sz="2800" b="1" dirty="0" err="1" smtClean="0"/>
              <a:t>minutes</a:t>
            </a:r>
            <a:endParaRPr lang="de-DE" sz="28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47" y="2553292"/>
            <a:ext cx="7201905" cy="2896004"/>
          </a:xfrm>
        </p:spPr>
      </p:pic>
    </p:spTree>
    <p:extLst>
      <p:ext uri="{BB962C8B-B14F-4D97-AF65-F5344CB8AC3E}">
        <p14:creationId xmlns:p14="http://schemas.microsoft.com/office/powerpoint/2010/main" val="344550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European Beech</a:t>
            </a:r>
            <a:r>
              <a:rPr lang="de-DE" sz="3200" dirty="0"/>
              <a:t/>
            </a:r>
            <a:br>
              <a:rPr lang="de-DE" sz="3200" dirty="0"/>
            </a:br>
            <a:r>
              <a:rPr lang="de-DE" sz="2800" i="1" dirty="0" smtClean="0"/>
              <a:t>Fourier </a:t>
            </a:r>
            <a:r>
              <a:rPr lang="de-DE" sz="2800" i="1" dirty="0" err="1" smtClean="0"/>
              <a:t>analysis</a:t>
            </a:r>
            <a:r>
              <a:rPr lang="de-DE" sz="2800" i="1" dirty="0" smtClean="0"/>
              <a:t/>
            </a:r>
            <a:br>
              <a:rPr lang="de-DE" sz="2800" i="1" dirty="0" smtClean="0"/>
            </a:br>
            <a:r>
              <a:rPr lang="de-DE" sz="2800" b="1" dirty="0" err="1" smtClean="0"/>
              <a:t>spectral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representation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30 </a:t>
            </a:r>
            <a:r>
              <a:rPr lang="de-DE" sz="2800" b="1" dirty="0" err="1" smtClean="0"/>
              <a:t>minutes</a:t>
            </a:r>
            <a:endParaRPr lang="de-DE" sz="28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08" y="2462384"/>
            <a:ext cx="10100583" cy="3077819"/>
          </a:xfrm>
        </p:spPr>
      </p:pic>
    </p:spTree>
    <p:extLst>
      <p:ext uri="{BB962C8B-B14F-4D97-AF65-F5344CB8AC3E}">
        <p14:creationId xmlns:p14="http://schemas.microsoft.com/office/powerpoint/2010/main" val="89498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err="1" smtClean="0"/>
              <a:t>Introduction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wind &amp; </a:t>
            </a:r>
            <a:r>
              <a:rPr lang="de-DE" sz="3100" i="1" dirty="0" err="1" smtClean="0"/>
              <a:t>trees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err="1" smtClean="0"/>
              <a:t>dynamic</a:t>
            </a:r>
            <a:r>
              <a:rPr lang="de-DE" sz="3100" b="1" dirty="0" smtClean="0"/>
              <a:t> </a:t>
            </a:r>
            <a:r>
              <a:rPr lang="de-DE" sz="3100" b="1" dirty="0" err="1" smtClean="0"/>
              <a:t>interaction</a:t>
            </a:r>
            <a:r>
              <a:rPr lang="de-DE" sz="3100" b="1" dirty="0" smtClean="0"/>
              <a:t> </a:t>
            </a:r>
            <a:r>
              <a:rPr lang="de-DE" sz="3100" b="1" dirty="0" err="1" smtClean="0"/>
              <a:t>of</a:t>
            </a:r>
            <a:r>
              <a:rPr lang="de-DE" sz="3100" b="1" dirty="0" smtClean="0"/>
              <a:t> </a:t>
            </a:r>
            <a:r>
              <a:rPr lang="de-DE" sz="3100" b="1" dirty="0" err="1" smtClean="0"/>
              <a:t>trunk</a:t>
            </a:r>
            <a:r>
              <a:rPr lang="de-DE" sz="3100" b="1" dirty="0" smtClean="0"/>
              <a:t> </a:t>
            </a:r>
            <a:r>
              <a:rPr lang="de-DE" sz="3100" b="1" dirty="0" err="1" smtClean="0"/>
              <a:t>and</a:t>
            </a:r>
            <a:r>
              <a:rPr lang="de-DE" sz="3100" b="1" dirty="0" smtClean="0"/>
              <a:t> </a:t>
            </a:r>
            <a:r>
              <a:rPr lang="de-DE" sz="3100" b="1" dirty="0" err="1" smtClean="0"/>
              <a:t>branches</a:t>
            </a:r>
            <a:r>
              <a:rPr lang="de-DE" sz="3100" b="1" dirty="0" smtClean="0">
                <a:solidFill>
                  <a:prstClr val="black"/>
                </a:solidFill>
              </a:rPr>
              <a:t/>
            </a:r>
            <a:br>
              <a:rPr lang="de-DE" sz="3100" b="1" dirty="0" smtClean="0">
                <a:solidFill>
                  <a:prstClr val="black"/>
                </a:solidFill>
              </a:rPr>
            </a:br>
            <a:endParaRPr lang="de-DE" sz="3100" b="1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428" y="2129865"/>
            <a:ext cx="6657143" cy="3742857"/>
          </a:xfrm>
        </p:spPr>
      </p:pic>
    </p:spTree>
    <p:extLst>
      <p:ext uri="{BB962C8B-B14F-4D97-AF65-F5344CB8AC3E}">
        <p14:creationId xmlns:p14="http://schemas.microsoft.com/office/powerpoint/2010/main" val="313905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European Beech</a:t>
            </a:r>
            <a:r>
              <a:rPr lang="de-DE" dirty="0"/>
              <a:t/>
            </a:r>
            <a:br>
              <a:rPr lang="de-DE" dirty="0"/>
            </a:br>
            <a:r>
              <a:rPr lang="de-DE" sz="2800" i="1" dirty="0" smtClean="0"/>
              <a:t>spectral </a:t>
            </a:r>
            <a:r>
              <a:rPr lang="de-DE" sz="2800" i="1" dirty="0" err="1" smtClean="0"/>
              <a:t>function</a:t>
            </a:r>
            <a:r>
              <a:rPr lang="de-DE" sz="2800" i="1" dirty="0" smtClean="0"/>
              <a:t>, Fourier </a:t>
            </a:r>
            <a:r>
              <a:rPr lang="de-DE" sz="2800" i="1" dirty="0" err="1" smtClean="0"/>
              <a:t>analysis</a:t>
            </a:r>
            <a:r>
              <a:rPr lang="de-DE" sz="2800" i="1" dirty="0" smtClean="0"/>
              <a:t/>
            </a:r>
            <a:br>
              <a:rPr lang="de-DE" sz="2800" i="1" dirty="0" smtClean="0"/>
            </a:br>
            <a:r>
              <a:rPr lang="de-DE" sz="2800" b="1" dirty="0" err="1" smtClean="0"/>
              <a:t>distribution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function</a:t>
            </a:r>
            <a:r>
              <a:rPr lang="de-DE" sz="2800" b="1" dirty="0" smtClean="0"/>
              <a:t> </a:t>
            </a:r>
            <a:endParaRPr lang="de-DE" sz="2800" b="1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45" y="2462792"/>
            <a:ext cx="10097909" cy="3077004"/>
          </a:xfrm>
        </p:spPr>
      </p:pic>
    </p:spTree>
    <p:extLst>
      <p:ext uri="{BB962C8B-B14F-4D97-AF65-F5344CB8AC3E}">
        <p14:creationId xmlns:p14="http://schemas.microsoft.com/office/powerpoint/2010/main" val="416159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European Beech</a:t>
            </a:r>
            <a:r>
              <a:rPr lang="de-DE" dirty="0"/>
              <a:t/>
            </a:r>
            <a:br>
              <a:rPr lang="de-DE" dirty="0"/>
            </a:br>
            <a:r>
              <a:rPr lang="de-DE" sz="2800" i="1" dirty="0" err="1" smtClean="0"/>
              <a:t>comparision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b="1" dirty="0" smtClean="0"/>
              <a:t>Common Ash    ---   European </a:t>
            </a:r>
            <a:r>
              <a:rPr lang="de-DE" sz="2800" b="1" dirty="0" err="1" smtClean="0"/>
              <a:t>Beech</a:t>
            </a:r>
            <a:endParaRPr lang="de-DE" sz="28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88" y="2562818"/>
            <a:ext cx="9488224" cy="2876951"/>
          </a:xfrm>
        </p:spPr>
      </p:pic>
    </p:spTree>
    <p:extLst>
      <p:ext uri="{BB962C8B-B14F-4D97-AF65-F5344CB8AC3E}">
        <p14:creationId xmlns:p14="http://schemas.microsoft.com/office/powerpoint/2010/main" val="7576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European Beech</a:t>
            </a:r>
            <a:r>
              <a:rPr lang="de-DE" dirty="0"/>
              <a:t/>
            </a:r>
            <a:br>
              <a:rPr lang="de-DE" dirty="0"/>
            </a:br>
            <a:r>
              <a:rPr lang="de-DE" sz="2800" i="1" dirty="0" err="1" smtClean="0"/>
              <a:t>comparision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b="1" dirty="0" smtClean="0"/>
              <a:t>Common Ash    ---   European </a:t>
            </a:r>
            <a:r>
              <a:rPr lang="de-DE" sz="2800" b="1" dirty="0" err="1" smtClean="0"/>
              <a:t>Beech</a:t>
            </a:r>
            <a:endParaRPr lang="de-DE" sz="28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32" y="2562437"/>
            <a:ext cx="9490736" cy="2877713"/>
          </a:xfrm>
        </p:spPr>
      </p:pic>
    </p:spTree>
    <p:extLst>
      <p:ext uri="{BB962C8B-B14F-4D97-AF65-F5344CB8AC3E}">
        <p14:creationId xmlns:p14="http://schemas.microsoft.com/office/powerpoint/2010/main" val="376728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European Beech</a:t>
            </a:r>
            <a:r>
              <a:rPr lang="de-DE" dirty="0"/>
              <a:t/>
            </a:r>
            <a:br>
              <a:rPr lang="de-DE" dirty="0"/>
            </a:br>
            <a:r>
              <a:rPr lang="de-DE" sz="2800" i="1" dirty="0">
                <a:solidFill>
                  <a:srgbClr val="000000"/>
                </a:solidFill>
                <a:ea typeface="Segoe UI Emoji" panose="020B0502040204020203" pitchFamily="34" charset="0"/>
              </a:rPr>
              <a:t>pull </a:t>
            </a:r>
            <a:r>
              <a:rPr lang="de-DE" sz="2800" i="1" dirty="0" err="1">
                <a:solidFill>
                  <a:srgbClr val="000000"/>
                </a:solidFill>
                <a:ea typeface="Segoe UI Emoji" panose="020B0502040204020203" pitchFamily="34" charset="0"/>
              </a:rPr>
              <a:t>and</a:t>
            </a:r>
            <a:r>
              <a:rPr lang="de-DE" sz="2800" i="1" dirty="0">
                <a:solidFill>
                  <a:srgbClr val="000000"/>
                </a:solidFill>
                <a:ea typeface="Segoe UI Emoji" panose="020B0502040204020203" pitchFamily="34" charset="0"/>
              </a:rPr>
              <a:t> </a:t>
            </a:r>
            <a:r>
              <a:rPr lang="de-DE" sz="2800" i="1" dirty="0" err="1">
                <a:solidFill>
                  <a:srgbClr val="000000"/>
                </a:solidFill>
                <a:ea typeface="Segoe UI Emoji" panose="020B0502040204020203" pitchFamily="34" charset="0"/>
              </a:rPr>
              <a:t>release</a:t>
            </a:r>
            <a:r>
              <a:rPr lang="de-DE" sz="2800" i="1" dirty="0">
                <a:solidFill>
                  <a:srgbClr val="000000"/>
                </a:solidFill>
                <a:ea typeface="Segoe UI Emoji" panose="020B0502040204020203" pitchFamily="34" charset="0"/>
              </a:rPr>
              <a:t> </a:t>
            </a:r>
            <a:r>
              <a:rPr lang="de-DE" sz="2800" i="1" dirty="0" err="1">
                <a:solidFill>
                  <a:srgbClr val="000000"/>
                </a:solidFill>
                <a:ea typeface="Segoe UI Emoji" panose="020B0502040204020203" pitchFamily="34" charset="0"/>
              </a:rPr>
              <a:t>test</a:t>
            </a:r>
            <a:r>
              <a:rPr lang="de-DE" sz="2800" i="1" dirty="0">
                <a:solidFill>
                  <a:srgbClr val="000000"/>
                </a:solidFill>
                <a:ea typeface="Segoe UI Emoji" panose="020B0502040204020203" pitchFamily="34" charset="0"/>
              </a:rPr>
              <a:t> </a:t>
            </a:r>
            <a:r>
              <a:rPr lang="de-DE" sz="2800" i="1" dirty="0" smtClean="0">
                <a:solidFill>
                  <a:srgbClr val="000000"/>
                </a:solidFill>
                <a:ea typeface="Segoe UI Emoji" panose="020B0502040204020203" pitchFamily="34" charset="0"/>
              </a:rPr>
              <a:t/>
            </a:r>
            <a:br>
              <a:rPr lang="de-DE" sz="2800" i="1" dirty="0" smtClean="0">
                <a:solidFill>
                  <a:srgbClr val="000000"/>
                </a:solidFill>
                <a:ea typeface="Segoe UI Emoji" panose="020B0502040204020203" pitchFamily="34" charset="0"/>
              </a:rPr>
            </a:br>
            <a:r>
              <a:rPr lang="de-DE" sz="2800" b="1" dirty="0" err="1" smtClean="0">
                <a:solidFill>
                  <a:srgbClr val="000000"/>
                </a:solidFill>
                <a:ea typeface="Segoe UI Emoji" panose="020B0502040204020203" pitchFamily="34" charset="0"/>
              </a:rPr>
              <a:t>estimation</a:t>
            </a:r>
            <a:r>
              <a:rPr lang="de-DE" sz="2800" b="1" dirty="0" smtClean="0">
                <a:solidFill>
                  <a:srgbClr val="000000"/>
                </a:solidFill>
                <a:ea typeface="Segoe UI Emoji" panose="020B0502040204020203" pitchFamily="34" charset="0"/>
              </a:rPr>
              <a:t> </a:t>
            </a:r>
            <a:r>
              <a:rPr lang="de-DE" sz="2800" b="1" dirty="0" err="1" smtClean="0">
                <a:solidFill>
                  <a:srgbClr val="000000"/>
                </a:solidFill>
                <a:ea typeface="Segoe UI Emoji" panose="020B0502040204020203" pitchFamily="34" charset="0"/>
              </a:rPr>
              <a:t>of</a:t>
            </a:r>
            <a:r>
              <a:rPr lang="de-DE" sz="2800" b="1" dirty="0" smtClean="0">
                <a:solidFill>
                  <a:srgbClr val="000000"/>
                </a:solidFill>
                <a:ea typeface="Segoe UI Emoji" panose="020B0502040204020203" pitchFamily="34" charset="0"/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  <a:ea typeface="Segoe UI Emoji" panose="020B0502040204020203" pitchFamily="34" charset="0"/>
              </a:rPr>
              <a:t>natural</a:t>
            </a:r>
            <a:r>
              <a:rPr lang="de-DE" sz="2800" b="1" dirty="0" smtClean="0">
                <a:solidFill>
                  <a:srgbClr val="FF0000"/>
                </a:solidFill>
                <a:ea typeface="Segoe UI Emoji" panose="020B0502040204020203" pitchFamily="34" charset="0"/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  <a:ea typeface="Segoe UI Emoji" panose="020B0502040204020203" pitchFamily="34" charset="0"/>
              </a:rPr>
              <a:t>resonance</a:t>
            </a:r>
            <a:r>
              <a:rPr lang="de-DE" sz="2800" b="1" dirty="0" smtClean="0">
                <a:solidFill>
                  <a:srgbClr val="FF0000"/>
                </a:solidFill>
                <a:ea typeface="Segoe UI Emoji" panose="020B0502040204020203" pitchFamily="34" charset="0"/>
              </a:rPr>
              <a:t> </a:t>
            </a:r>
            <a:endParaRPr lang="de-DE" sz="2800" b="1" dirty="0">
              <a:solidFill>
                <a:srgbClr val="FF0000"/>
              </a:solidFill>
              <a:ea typeface="Segoe UI Emoji" panose="020B0502040204020203" pitchFamily="34" charset="0"/>
            </a:endParaRP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00" y="2615213"/>
            <a:ext cx="7163800" cy="2772162"/>
          </a:xfrm>
        </p:spPr>
      </p:pic>
    </p:spTree>
    <p:extLst>
      <p:ext uri="{BB962C8B-B14F-4D97-AF65-F5344CB8AC3E}">
        <p14:creationId xmlns:p14="http://schemas.microsoft.com/office/powerpoint/2010/main" val="175539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European Beech</a:t>
            </a:r>
            <a:r>
              <a:rPr lang="de-DE" dirty="0"/>
              <a:t/>
            </a:r>
            <a:br>
              <a:rPr lang="de-DE" dirty="0"/>
            </a:br>
            <a:r>
              <a:rPr lang="de-DE" sz="2800" i="1" dirty="0" err="1" smtClean="0">
                <a:solidFill>
                  <a:srgbClr val="000000"/>
                </a:solidFill>
                <a:ea typeface="Segoe UI Emoji" panose="020B0502040204020203" pitchFamily="34" charset="0"/>
              </a:rPr>
              <a:t>short</a:t>
            </a:r>
            <a:r>
              <a:rPr lang="de-DE" sz="2800" i="1" dirty="0" smtClean="0">
                <a:solidFill>
                  <a:srgbClr val="000000"/>
                </a:solidFill>
                <a:ea typeface="Segoe UI Emoji" panose="020B0502040204020203" pitchFamily="34" charset="0"/>
              </a:rPr>
              <a:t> time Fourier </a:t>
            </a:r>
            <a:r>
              <a:rPr lang="de-DE" sz="2800" i="1" dirty="0" err="1" smtClean="0">
                <a:solidFill>
                  <a:srgbClr val="000000"/>
                </a:solidFill>
                <a:ea typeface="Segoe UI Emoji" panose="020B0502040204020203" pitchFamily="34" charset="0"/>
              </a:rPr>
              <a:t>analysis</a:t>
            </a:r>
            <a:r>
              <a:rPr lang="de-DE" sz="2800" i="1" dirty="0" smtClean="0">
                <a:solidFill>
                  <a:srgbClr val="000000"/>
                </a:solidFill>
                <a:ea typeface="Segoe UI Emoji" panose="020B0502040204020203" pitchFamily="34" charset="0"/>
              </a:rPr>
              <a:t/>
            </a:r>
            <a:br>
              <a:rPr lang="de-DE" sz="2800" i="1" dirty="0" smtClean="0">
                <a:solidFill>
                  <a:srgbClr val="000000"/>
                </a:solidFill>
                <a:ea typeface="Segoe UI Emoji" panose="020B0502040204020203" pitchFamily="34" charset="0"/>
              </a:rPr>
            </a:br>
            <a:r>
              <a:rPr lang="de-DE" sz="2800" b="1" dirty="0" err="1" smtClean="0">
                <a:solidFill>
                  <a:srgbClr val="000000"/>
                </a:solidFill>
                <a:ea typeface="Segoe UI Emoji" panose="020B0502040204020203" pitchFamily="34" charset="0"/>
              </a:rPr>
              <a:t>estimation</a:t>
            </a:r>
            <a:r>
              <a:rPr lang="de-DE" sz="2800" b="1" dirty="0" smtClean="0">
                <a:solidFill>
                  <a:srgbClr val="000000"/>
                </a:solidFill>
                <a:ea typeface="Segoe UI Emoji" panose="020B0502040204020203" pitchFamily="34" charset="0"/>
              </a:rPr>
              <a:t> </a:t>
            </a:r>
            <a:r>
              <a:rPr lang="de-DE" sz="2800" b="1" dirty="0" err="1">
                <a:solidFill>
                  <a:srgbClr val="000000"/>
                </a:solidFill>
                <a:ea typeface="Segoe UI Emoji" panose="020B0502040204020203" pitchFamily="34" charset="0"/>
              </a:rPr>
              <a:t>of</a:t>
            </a:r>
            <a:r>
              <a:rPr lang="de-DE" sz="2800" b="1" dirty="0">
                <a:solidFill>
                  <a:srgbClr val="000000"/>
                </a:solidFill>
                <a:ea typeface="Segoe UI Emoji" panose="020B0502040204020203" pitchFamily="34" charset="0"/>
              </a:rPr>
              <a:t> </a:t>
            </a:r>
            <a:r>
              <a:rPr lang="de-DE" sz="2800" b="1" dirty="0" err="1">
                <a:solidFill>
                  <a:srgbClr val="FF0000"/>
                </a:solidFill>
                <a:ea typeface="Segoe UI Emoji" panose="020B0502040204020203" pitchFamily="34" charset="0"/>
              </a:rPr>
              <a:t>natural</a:t>
            </a:r>
            <a:r>
              <a:rPr lang="de-DE" sz="2800" b="1" dirty="0">
                <a:solidFill>
                  <a:srgbClr val="FF0000"/>
                </a:solidFill>
                <a:ea typeface="Segoe UI Emoji" panose="020B0502040204020203" pitchFamily="34" charset="0"/>
              </a:rPr>
              <a:t> </a:t>
            </a:r>
            <a:r>
              <a:rPr lang="de-DE" sz="2800" b="1" dirty="0" err="1">
                <a:solidFill>
                  <a:srgbClr val="FF0000"/>
                </a:solidFill>
                <a:ea typeface="Segoe UI Emoji" panose="020B0502040204020203" pitchFamily="34" charset="0"/>
              </a:rPr>
              <a:t>resonance</a:t>
            </a:r>
            <a:endParaRPr lang="de-DE" b="1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00" y="2615213"/>
            <a:ext cx="7163800" cy="2772162"/>
          </a:xfrm>
        </p:spPr>
      </p:pic>
    </p:spTree>
    <p:extLst>
      <p:ext uri="{BB962C8B-B14F-4D97-AF65-F5344CB8AC3E}">
        <p14:creationId xmlns:p14="http://schemas.microsoft.com/office/powerpoint/2010/main" val="142785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European Beech</a:t>
            </a:r>
            <a:r>
              <a:rPr lang="de-DE" sz="3200" dirty="0"/>
              <a:t/>
            </a:r>
            <a:br>
              <a:rPr lang="de-DE" sz="3200" dirty="0"/>
            </a:br>
            <a:r>
              <a:rPr lang="de-DE" sz="2800" dirty="0">
                <a:solidFill>
                  <a:prstClr val="black"/>
                </a:solidFill>
              </a:rPr>
              <a:t>spectral </a:t>
            </a:r>
            <a:r>
              <a:rPr lang="de-DE" sz="2800" dirty="0" err="1">
                <a:solidFill>
                  <a:prstClr val="black"/>
                </a:solidFill>
              </a:rPr>
              <a:t>function</a:t>
            </a:r>
            <a:r>
              <a:rPr lang="de-DE" sz="2800" dirty="0">
                <a:solidFill>
                  <a:prstClr val="black"/>
                </a:solidFill>
              </a:rPr>
              <a:t>, </a:t>
            </a:r>
            <a:r>
              <a:rPr lang="de-DE" sz="2800" i="1" dirty="0">
                <a:solidFill>
                  <a:prstClr val="black"/>
                </a:solidFill>
              </a:rPr>
              <a:t>Fourier </a:t>
            </a:r>
            <a:r>
              <a:rPr lang="de-DE" sz="2800" i="1" dirty="0" err="1">
                <a:solidFill>
                  <a:prstClr val="black"/>
                </a:solidFill>
              </a:rPr>
              <a:t>analysis</a:t>
            </a:r>
            <a:r>
              <a:rPr lang="de-DE" sz="2800" i="1" dirty="0">
                <a:solidFill>
                  <a:prstClr val="black"/>
                </a:solidFill>
              </a:rPr>
              <a:t/>
            </a:r>
            <a:br>
              <a:rPr lang="de-DE" sz="2800" i="1" dirty="0">
                <a:solidFill>
                  <a:prstClr val="black"/>
                </a:solidFill>
              </a:rPr>
            </a:br>
            <a:r>
              <a:rPr lang="de-DE" sz="2800" b="1" dirty="0" err="1" smtClean="0">
                <a:solidFill>
                  <a:prstClr val="black"/>
                </a:solidFill>
              </a:rPr>
              <a:t>frequency</a:t>
            </a:r>
            <a:r>
              <a:rPr lang="de-DE" sz="2800" b="1" dirty="0" smtClean="0">
                <a:solidFill>
                  <a:prstClr val="black"/>
                </a:solidFill>
              </a:rPr>
              <a:t> </a:t>
            </a:r>
            <a:r>
              <a:rPr lang="de-DE" sz="2800" b="1" dirty="0" err="1" smtClean="0">
                <a:solidFill>
                  <a:prstClr val="black"/>
                </a:solidFill>
              </a:rPr>
              <a:t>classes</a:t>
            </a:r>
            <a:endParaRPr lang="de-DE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45" y="2462792"/>
            <a:ext cx="10097909" cy="3077004"/>
          </a:xfrm>
        </p:spPr>
      </p:pic>
    </p:spTree>
    <p:extLst>
      <p:ext uri="{BB962C8B-B14F-4D97-AF65-F5344CB8AC3E}">
        <p14:creationId xmlns:p14="http://schemas.microsoft.com/office/powerpoint/2010/main" val="103593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European Beech</a:t>
            </a:r>
            <a:r>
              <a:rPr lang="de-DE" dirty="0"/>
              <a:t/>
            </a:r>
            <a:br>
              <a:rPr lang="de-DE" dirty="0"/>
            </a:br>
            <a:r>
              <a:rPr lang="de-DE" sz="2800" dirty="0">
                <a:solidFill>
                  <a:prstClr val="black"/>
                </a:solidFill>
              </a:rPr>
              <a:t>spectral </a:t>
            </a:r>
            <a:r>
              <a:rPr lang="de-DE" sz="2800" dirty="0" err="1">
                <a:solidFill>
                  <a:prstClr val="black"/>
                </a:solidFill>
              </a:rPr>
              <a:t>function</a:t>
            </a:r>
            <a:r>
              <a:rPr lang="de-DE" sz="2800" dirty="0">
                <a:solidFill>
                  <a:prstClr val="black"/>
                </a:solidFill>
              </a:rPr>
              <a:t>, </a:t>
            </a:r>
            <a:r>
              <a:rPr lang="de-DE" sz="2800" i="1" dirty="0">
                <a:solidFill>
                  <a:prstClr val="black"/>
                </a:solidFill>
              </a:rPr>
              <a:t>Fourier </a:t>
            </a:r>
            <a:r>
              <a:rPr lang="de-DE" sz="2800" i="1" dirty="0" err="1">
                <a:solidFill>
                  <a:prstClr val="black"/>
                </a:solidFill>
              </a:rPr>
              <a:t>analysis</a:t>
            </a:r>
            <a:r>
              <a:rPr lang="de-DE" sz="2800" i="1" dirty="0">
                <a:solidFill>
                  <a:prstClr val="black"/>
                </a:solidFill>
              </a:rPr>
              <a:t/>
            </a:r>
            <a:br>
              <a:rPr lang="de-DE" sz="2800" i="1" dirty="0">
                <a:solidFill>
                  <a:prstClr val="black"/>
                </a:solidFill>
              </a:rPr>
            </a:br>
            <a:r>
              <a:rPr lang="de-DE" sz="2800" b="1" dirty="0" err="1">
                <a:solidFill>
                  <a:prstClr val="black"/>
                </a:solidFill>
              </a:rPr>
              <a:t>frequency</a:t>
            </a:r>
            <a:r>
              <a:rPr lang="de-DE" sz="2800" b="1" dirty="0">
                <a:solidFill>
                  <a:prstClr val="black"/>
                </a:solidFill>
              </a:rPr>
              <a:t> </a:t>
            </a:r>
            <a:r>
              <a:rPr lang="de-DE" sz="2800" b="1" dirty="0" err="1">
                <a:solidFill>
                  <a:prstClr val="black"/>
                </a:solidFill>
              </a:rPr>
              <a:t>classes</a:t>
            </a:r>
            <a:endParaRPr lang="de-DE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08" y="2462384"/>
            <a:ext cx="10100583" cy="3077819"/>
          </a:xfrm>
        </p:spPr>
      </p:pic>
    </p:spTree>
    <p:extLst>
      <p:ext uri="{BB962C8B-B14F-4D97-AF65-F5344CB8AC3E}">
        <p14:creationId xmlns:p14="http://schemas.microsoft.com/office/powerpoint/2010/main" val="41467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European </a:t>
            </a:r>
            <a:r>
              <a:rPr lang="en-US" sz="3200" b="1" dirty="0"/>
              <a:t>Beech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800" i="1" dirty="0" smtClean="0"/>
              <a:t>Fourier </a:t>
            </a:r>
            <a:r>
              <a:rPr lang="de-DE" sz="2800" i="1" dirty="0" err="1" smtClean="0"/>
              <a:t>synthesis</a:t>
            </a:r>
            <a:r>
              <a:rPr lang="de-DE" sz="2800" i="1" dirty="0" smtClean="0"/>
              <a:t/>
            </a:r>
            <a:br>
              <a:rPr lang="de-DE" sz="2800" i="1" dirty="0" smtClean="0"/>
            </a:br>
            <a:r>
              <a:rPr lang="de-DE" sz="2800" b="1" dirty="0" smtClean="0"/>
              <a:t>original time </a:t>
            </a:r>
            <a:r>
              <a:rPr lang="de-DE" sz="2800" b="1" dirty="0" err="1" smtClean="0"/>
              <a:t>signal</a:t>
            </a:r>
            <a:r>
              <a:rPr lang="de-DE" sz="2800" b="1" dirty="0" smtClean="0"/>
              <a:t> 30 </a:t>
            </a:r>
            <a:r>
              <a:rPr lang="de-DE" sz="2800" b="1" dirty="0" err="1" smtClean="0"/>
              <a:t>minutes</a:t>
            </a:r>
            <a:endParaRPr lang="de-DE" sz="2800" b="1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47" y="2558055"/>
            <a:ext cx="7201905" cy="2886478"/>
          </a:xfrm>
        </p:spPr>
      </p:pic>
    </p:spTree>
    <p:extLst>
      <p:ext uri="{BB962C8B-B14F-4D97-AF65-F5344CB8AC3E}">
        <p14:creationId xmlns:p14="http://schemas.microsoft.com/office/powerpoint/2010/main" val="79986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European </a:t>
            </a:r>
            <a:r>
              <a:rPr lang="en-US" sz="3200" b="1" dirty="0"/>
              <a:t>Beech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800" i="1" dirty="0" smtClean="0"/>
              <a:t>Fourier </a:t>
            </a:r>
            <a:r>
              <a:rPr lang="de-DE" sz="2800" i="1" dirty="0" err="1" smtClean="0"/>
              <a:t>synthesis</a:t>
            </a:r>
            <a:r>
              <a:rPr lang="de-DE" sz="2800" i="1" dirty="0" smtClean="0"/>
              <a:t/>
            </a:r>
            <a:br>
              <a:rPr lang="de-DE" sz="2800" i="1" dirty="0" smtClean="0"/>
            </a:br>
            <a:r>
              <a:rPr lang="de-DE" sz="2800" b="1" dirty="0" smtClean="0"/>
              <a:t>total </a:t>
            </a:r>
            <a:r>
              <a:rPr lang="de-DE" sz="2800" b="1" dirty="0" err="1" smtClean="0"/>
              <a:t>reconstruction</a:t>
            </a:r>
            <a:r>
              <a:rPr lang="de-DE" sz="2800" b="1" dirty="0" smtClean="0"/>
              <a:t> 4 </a:t>
            </a:r>
            <a:r>
              <a:rPr lang="de-DE" sz="2800" b="1" dirty="0" err="1" smtClean="0"/>
              <a:t>minutes</a:t>
            </a:r>
            <a:endParaRPr lang="de-DE" sz="28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47" y="2558055"/>
            <a:ext cx="7201905" cy="2886478"/>
          </a:xfrm>
        </p:spPr>
      </p:pic>
    </p:spTree>
    <p:extLst>
      <p:ext uri="{BB962C8B-B14F-4D97-AF65-F5344CB8AC3E}">
        <p14:creationId xmlns:p14="http://schemas.microsoft.com/office/powerpoint/2010/main" val="325310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European </a:t>
            </a:r>
            <a:r>
              <a:rPr lang="en-US" sz="3200" b="1" dirty="0"/>
              <a:t>Beech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800" i="1" dirty="0" smtClean="0"/>
              <a:t>Fourier </a:t>
            </a:r>
            <a:r>
              <a:rPr lang="de-DE" sz="2800" i="1" dirty="0" err="1" smtClean="0"/>
              <a:t>synthesis</a:t>
            </a:r>
            <a:r>
              <a:rPr lang="de-DE" sz="2800" i="1" dirty="0" smtClean="0"/>
              <a:t/>
            </a:r>
            <a:br>
              <a:rPr lang="de-DE" sz="2800" i="1" dirty="0" smtClean="0"/>
            </a:br>
            <a:r>
              <a:rPr lang="de-DE" sz="2800" b="1" dirty="0" err="1" smtClean="0"/>
              <a:t>reconstruction</a:t>
            </a:r>
            <a:r>
              <a:rPr lang="de-DE" sz="2800" b="1" dirty="0" smtClean="0"/>
              <a:t> </a:t>
            </a:r>
            <a:r>
              <a:rPr lang="de-DE" sz="2800" b="1" dirty="0" err="1" smtClean="0">
                <a:solidFill>
                  <a:srgbClr val="FF0000"/>
                </a:solidFill>
              </a:rPr>
              <a:t>natural</a:t>
            </a:r>
            <a:r>
              <a:rPr lang="de-DE" sz="2800" b="1" dirty="0" smtClean="0">
                <a:solidFill>
                  <a:srgbClr val="FF0000"/>
                </a:solidFill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</a:rPr>
              <a:t>resonance</a:t>
            </a:r>
            <a:r>
              <a:rPr lang="de-DE" sz="2800" b="1" dirty="0" smtClean="0">
                <a:solidFill>
                  <a:srgbClr val="FF0000"/>
                </a:solidFill>
              </a:rPr>
              <a:t> 0,34 – 0,6 Hz</a:t>
            </a:r>
            <a:endParaRPr lang="de-DE" sz="2800" b="1" dirty="0">
              <a:solidFill>
                <a:srgbClr val="FF0000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47" y="2558055"/>
            <a:ext cx="7201905" cy="2886478"/>
          </a:xfrm>
        </p:spPr>
      </p:pic>
    </p:spTree>
    <p:extLst>
      <p:ext uri="{BB962C8B-B14F-4D97-AF65-F5344CB8AC3E}">
        <p14:creationId xmlns:p14="http://schemas.microsoft.com/office/powerpoint/2010/main" val="116831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err="1" smtClean="0"/>
              <a:t>Introduction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wind &amp; </a:t>
            </a:r>
            <a:r>
              <a:rPr lang="de-DE" sz="3100" i="1" dirty="0" err="1" smtClean="0"/>
              <a:t>trees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smtClean="0"/>
              <a:t>1. </a:t>
            </a:r>
            <a:r>
              <a:rPr lang="de-DE" sz="3100" b="1" dirty="0" err="1" smtClean="0"/>
              <a:t>using</a:t>
            </a:r>
            <a:r>
              <a:rPr lang="de-DE" sz="3100" b="1" dirty="0" smtClean="0"/>
              <a:t> a SDOF - </a:t>
            </a:r>
            <a:r>
              <a:rPr lang="de-DE" sz="3100" b="1" dirty="0" err="1"/>
              <a:t>m</a:t>
            </a:r>
            <a:r>
              <a:rPr lang="de-DE" sz="3100" b="1" dirty="0" err="1" smtClean="0"/>
              <a:t>odel</a:t>
            </a:r>
            <a:r>
              <a:rPr lang="de-DE" sz="3100" b="1" dirty="0" smtClean="0">
                <a:solidFill>
                  <a:prstClr val="black"/>
                </a:solidFill>
              </a:rPr>
              <a:t/>
            </a:r>
            <a:br>
              <a:rPr lang="de-DE" sz="3100" b="1" dirty="0" smtClean="0">
                <a:solidFill>
                  <a:prstClr val="black"/>
                </a:solidFill>
              </a:rPr>
            </a:br>
            <a:endParaRPr lang="de-DE" sz="31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26" y="1825625"/>
            <a:ext cx="5274348" cy="4351338"/>
          </a:xfrm>
        </p:spPr>
      </p:pic>
    </p:spTree>
    <p:extLst>
      <p:ext uri="{BB962C8B-B14F-4D97-AF65-F5344CB8AC3E}">
        <p14:creationId xmlns:p14="http://schemas.microsoft.com/office/powerpoint/2010/main" val="26299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European </a:t>
            </a:r>
            <a:r>
              <a:rPr lang="en-US" sz="3200" b="1" dirty="0"/>
              <a:t>Beech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800" i="1" dirty="0" smtClean="0"/>
              <a:t>Fourier </a:t>
            </a:r>
            <a:r>
              <a:rPr lang="de-DE" sz="2800" i="1" dirty="0" err="1" smtClean="0"/>
              <a:t>synthesis</a:t>
            </a:r>
            <a:r>
              <a:rPr lang="de-DE" sz="2800" i="1" dirty="0" smtClean="0"/>
              <a:t/>
            </a:r>
            <a:br>
              <a:rPr lang="de-DE" sz="2800" i="1" dirty="0" smtClean="0"/>
            </a:br>
            <a:r>
              <a:rPr lang="de-DE" sz="2800" b="1" dirty="0" err="1" smtClean="0"/>
              <a:t>reconstruction</a:t>
            </a:r>
            <a:r>
              <a:rPr lang="de-DE" sz="2800" b="1" dirty="0" smtClean="0"/>
              <a:t> 2 </a:t>
            </a:r>
            <a:r>
              <a:rPr lang="de-DE" sz="2800" b="1" dirty="0" err="1" smtClean="0"/>
              <a:t>short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sequences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10 </a:t>
            </a:r>
            <a:r>
              <a:rPr lang="de-DE" sz="2800" b="1" dirty="0" err="1" smtClean="0"/>
              <a:t>seconds</a:t>
            </a:r>
            <a:endParaRPr lang="de-DE" sz="2800" b="1" dirty="0">
              <a:solidFill>
                <a:srgbClr val="FF0000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94" y="2557673"/>
            <a:ext cx="7203812" cy="2887242"/>
          </a:xfrm>
        </p:spPr>
      </p:pic>
    </p:spTree>
    <p:extLst>
      <p:ext uri="{BB962C8B-B14F-4D97-AF65-F5344CB8AC3E}">
        <p14:creationId xmlns:p14="http://schemas.microsoft.com/office/powerpoint/2010/main" val="143430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European </a:t>
            </a:r>
            <a:r>
              <a:rPr lang="en-US" sz="3200" b="1" dirty="0"/>
              <a:t>Beech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800" i="1" dirty="0" smtClean="0"/>
              <a:t>Fourier </a:t>
            </a:r>
            <a:r>
              <a:rPr lang="de-DE" sz="2800" i="1" dirty="0" err="1" smtClean="0"/>
              <a:t>synthesis</a:t>
            </a:r>
            <a:r>
              <a:rPr lang="de-DE" sz="2800" i="1" dirty="0" smtClean="0"/>
              <a:t/>
            </a:r>
            <a:br>
              <a:rPr lang="de-DE" sz="2800" i="1" dirty="0" smtClean="0"/>
            </a:br>
            <a:r>
              <a:rPr lang="de-DE" sz="2800" b="1" dirty="0" err="1" smtClean="0"/>
              <a:t>reconstruction</a:t>
            </a:r>
            <a:r>
              <a:rPr lang="de-DE" sz="2800" b="1" dirty="0" smtClean="0"/>
              <a:t> 2 </a:t>
            </a:r>
            <a:r>
              <a:rPr lang="de-DE" sz="2800" b="1" dirty="0" err="1" smtClean="0"/>
              <a:t>short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sequences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10 </a:t>
            </a:r>
            <a:r>
              <a:rPr lang="de-DE" sz="2800" b="1" dirty="0" err="1" smtClean="0"/>
              <a:t>seconds</a:t>
            </a:r>
            <a:endParaRPr lang="de-DE" sz="2800" b="1" dirty="0">
              <a:solidFill>
                <a:srgbClr val="FF0000"/>
              </a:solidFill>
            </a:endParaRP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0" y="2558437"/>
            <a:ext cx="7200000" cy="2885714"/>
          </a:xfrm>
        </p:spPr>
      </p:pic>
    </p:spTree>
    <p:extLst>
      <p:ext uri="{BB962C8B-B14F-4D97-AF65-F5344CB8AC3E}">
        <p14:creationId xmlns:p14="http://schemas.microsoft.com/office/powerpoint/2010/main" val="127973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European </a:t>
            </a:r>
            <a:r>
              <a:rPr lang="en-US" sz="3200" b="1" dirty="0"/>
              <a:t>Beech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800" i="1" dirty="0" smtClean="0"/>
              <a:t>Fourier </a:t>
            </a:r>
            <a:r>
              <a:rPr lang="de-DE" sz="2800" i="1" dirty="0" err="1" smtClean="0"/>
              <a:t>synthesis</a:t>
            </a:r>
            <a:r>
              <a:rPr lang="de-DE" sz="2800" i="1" dirty="0" smtClean="0"/>
              <a:t/>
            </a:r>
            <a:br>
              <a:rPr lang="de-DE" sz="2800" i="1" dirty="0" smtClean="0"/>
            </a:br>
            <a:r>
              <a:rPr lang="de-DE" sz="2800" b="1" dirty="0" err="1" smtClean="0"/>
              <a:t>reconstruction</a:t>
            </a:r>
            <a:r>
              <a:rPr lang="de-DE" sz="2800" b="1" dirty="0" smtClean="0"/>
              <a:t> 2 </a:t>
            </a:r>
            <a:r>
              <a:rPr lang="de-DE" sz="2800" b="1" dirty="0" err="1" smtClean="0"/>
              <a:t>short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sequences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10 </a:t>
            </a:r>
            <a:r>
              <a:rPr lang="de-DE" sz="2800" b="1" dirty="0" err="1" smtClean="0"/>
              <a:t>seconds</a:t>
            </a:r>
            <a:endParaRPr lang="de-DE" sz="2800" b="1" dirty="0">
              <a:solidFill>
                <a:srgbClr val="FF0000"/>
              </a:solidFill>
            </a:endParaRP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0" y="2558437"/>
            <a:ext cx="7200000" cy="2885714"/>
          </a:xfrm>
        </p:spPr>
      </p:pic>
    </p:spTree>
    <p:extLst>
      <p:ext uri="{BB962C8B-B14F-4D97-AF65-F5344CB8AC3E}">
        <p14:creationId xmlns:p14="http://schemas.microsoft.com/office/powerpoint/2010/main" val="397627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European </a:t>
            </a:r>
            <a:r>
              <a:rPr lang="en-US" sz="3200" b="1" dirty="0"/>
              <a:t>Beech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800" i="1" dirty="0" smtClean="0"/>
              <a:t>Fourier </a:t>
            </a:r>
            <a:r>
              <a:rPr lang="de-DE" sz="2800" i="1" dirty="0" err="1" smtClean="0"/>
              <a:t>synthesis</a:t>
            </a:r>
            <a:r>
              <a:rPr lang="de-DE" sz="2800" i="1" dirty="0" smtClean="0"/>
              <a:t/>
            </a:r>
            <a:br>
              <a:rPr lang="de-DE" sz="2800" i="1" dirty="0" smtClean="0"/>
            </a:br>
            <a:r>
              <a:rPr lang="de-DE" sz="2800" b="1" dirty="0" err="1" smtClean="0"/>
              <a:t>reconstruction</a:t>
            </a:r>
            <a:r>
              <a:rPr lang="de-DE" sz="2800" b="1" dirty="0" smtClean="0"/>
              <a:t> 2. </a:t>
            </a:r>
            <a:r>
              <a:rPr lang="de-DE" sz="2800" b="1" dirty="0" err="1" smtClean="0"/>
              <a:t>sequence</a:t>
            </a:r>
            <a:endParaRPr lang="de-DE" sz="2800" b="1" dirty="0">
              <a:solidFill>
                <a:srgbClr val="FF0000"/>
              </a:solidFill>
            </a:endParaRP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0" y="2553675"/>
            <a:ext cx="7200000" cy="2895238"/>
          </a:xfrm>
        </p:spPr>
      </p:pic>
    </p:spTree>
    <p:extLst>
      <p:ext uri="{BB962C8B-B14F-4D97-AF65-F5344CB8AC3E}">
        <p14:creationId xmlns:p14="http://schemas.microsoft.com/office/powerpoint/2010/main" val="5455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European </a:t>
            </a:r>
            <a:r>
              <a:rPr lang="en-US" sz="3200" b="1" dirty="0"/>
              <a:t>Beech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800" dirty="0"/>
              <a:t>time </a:t>
            </a:r>
            <a:r>
              <a:rPr lang="de-DE" sz="2800" dirty="0" err="1"/>
              <a:t>sequence</a:t>
            </a:r>
            <a:r>
              <a:rPr lang="de-DE" sz="2800" dirty="0"/>
              <a:t> </a:t>
            </a:r>
            <a:r>
              <a:rPr lang="de-DE" sz="2800" dirty="0" err="1"/>
              <a:t>from</a:t>
            </a:r>
            <a:r>
              <a:rPr lang="de-DE" sz="2800" dirty="0"/>
              <a:t> </a:t>
            </a:r>
            <a:r>
              <a:rPr lang="de-DE" sz="2800" dirty="0" err="1"/>
              <a:t>second</a:t>
            </a:r>
            <a:r>
              <a:rPr lang="de-DE" sz="2800" dirty="0"/>
              <a:t> </a:t>
            </a:r>
            <a:r>
              <a:rPr lang="de-DE" sz="2800" dirty="0" smtClean="0"/>
              <a:t>1015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smtClean="0"/>
              <a:t>1025, </a:t>
            </a:r>
            <a:r>
              <a:rPr lang="de-DE" sz="2800" dirty="0"/>
              <a:t>x-</a:t>
            </a:r>
            <a:r>
              <a:rPr lang="de-DE" sz="2800" dirty="0" err="1"/>
              <a:t>axis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b="1" dirty="0" smtClean="0"/>
              <a:t>original time </a:t>
            </a:r>
            <a:r>
              <a:rPr lang="de-DE" sz="2800" b="1" dirty="0" err="1" smtClean="0"/>
              <a:t>signal</a:t>
            </a:r>
            <a:r>
              <a:rPr lang="de-DE" sz="2800" b="1" dirty="0" smtClean="0"/>
              <a:t> 10 </a:t>
            </a:r>
            <a:r>
              <a:rPr lang="de-DE" sz="2800" b="1" dirty="0" err="1" smtClean="0"/>
              <a:t>seconds</a:t>
            </a:r>
            <a:endParaRPr lang="de-DE" sz="28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329" y="2552908"/>
            <a:ext cx="7213341" cy="2896771"/>
          </a:xfrm>
        </p:spPr>
      </p:pic>
    </p:spTree>
    <p:extLst>
      <p:ext uri="{BB962C8B-B14F-4D97-AF65-F5344CB8AC3E}">
        <p14:creationId xmlns:p14="http://schemas.microsoft.com/office/powerpoint/2010/main" val="299874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European Beech</a:t>
            </a:r>
            <a:r>
              <a:rPr lang="de-DE" sz="3200" dirty="0">
                <a:solidFill>
                  <a:prstClr val="black"/>
                </a:solidFill>
              </a:rPr>
              <a:t/>
            </a:r>
            <a:br>
              <a:rPr lang="de-DE" sz="3200" dirty="0">
                <a:solidFill>
                  <a:prstClr val="black"/>
                </a:solidFill>
              </a:rPr>
            </a:br>
            <a:r>
              <a:rPr lang="de-DE" sz="2800" i="1" dirty="0" smtClean="0">
                <a:solidFill>
                  <a:prstClr val="black"/>
                </a:solidFill>
              </a:rPr>
              <a:t>Fourier </a:t>
            </a:r>
            <a:r>
              <a:rPr lang="de-DE" sz="2800" i="1" dirty="0" err="1" smtClean="0">
                <a:solidFill>
                  <a:prstClr val="black"/>
                </a:solidFill>
              </a:rPr>
              <a:t>synthesis</a:t>
            </a:r>
            <a:r>
              <a:rPr lang="de-DE" sz="2800" i="1" dirty="0">
                <a:solidFill>
                  <a:prstClr val="black"/>
                </a:solidFill>
              </a:rPr>
              <a:t/>
            </a:r>
            <a:br>
              <a:rPr lang="de-DE" sz="2800" i="1" dirty="0">
                <a:solidFill>
                  <a:prstClr val="black"/>
                </a:solidFill>
              </a:rPr>
            </a:br>
            <a:r>
              <a:rPr lang="de-DE" sz="2800" b="1" dirty="0" smtClean="0">
                <a:solidFill>
                  <a:prstClr val="black"/>
                </a:solidFill>
              </a:rPr>
              <a:t>total </a:t>
            </a:r>
            <a:r>
              <a:rPr lang="de-DE" sz="2800" b="1" dirty="0" err="1" smtClean="0">
                <a:solidFill>
                  <a:prstClr val="black"/>
                </a:solidFill>
              </a:rPr>
              <a:t>reconstruction</a:t>
            </a:r>
            <a:endParaRPr lang="de-DE" sz="28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329" y="2552908"/>
            <a:ext cx="7213341" cy="2896771"/>
          </a:xfrm>
        </p:spPr>
      </p:pic>
    </p:spTree>
    <p:extLst>
      <p:ext uri="{BB962C8B-B14F-4D97-AF65-F5344CB8AC3E}">
        <p14:creationId xmlns:p14="http://schemas.microsoft.com/office/powerpoint/2010/main" val="132614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European Beech</a:t>
            </a:r>
            <a:r>
              <a:rPr lang="de-DE" sz="2000" dirty="0">
                <a:solidFill>
                  <a:prstClr val="black"/>
                </a:solidFill>
              </a:rPr>
              <a:t/>
            </a:r>
            <a:br>
              <a:rPr lang="de-DE" sz="2000" dirty="0">
                <a:solidFill>
                  <a:prstClr val="black"/>
                </a:solidFill>
              </a:rPr>
            </a:br>
            <a:r>
              <a:rPr lang="de-DE" sz="2800" i="1" dirty="0" smtClean="0">
                <a:solidFill>
                  <a:prstClr val="black"/>
                </a:solidFill>
              </a:rPr>
              <a:t>Fourier </a:t>
            </a:r>
            <a:r>
              <a:rPr lang="de-DE" sz="2800" i="1" dirty="0" err="1" smtClean="0">
                <a:solidFill>
                  <a:prstClr val="black"/>
                </a:solidFill>
              </a:rPr>
              <a:t>synthesis</a:t>
            </a:r>
            <a:r>
              <a:rPr lang="de-DE" sz="2800" i="1" dirty="0" smtClean="0">
                <a:solidFill>
                  <a:prstClr val="black"/>
                </a:solidFill>
              </a:rPr>
              <a:t/>
            </a:r>
            <a:br>
              <a:rPr lang="de-DE" sz="2800" i="1" dirty="0" smtClean="0">
                <a:solidFill>
                  <a:prstClr val="black"/>
                </a:solidFill>
              </a:rPr>
            </a:br>
            <a:r>
              <a:rPr lang="de-DE" sz="2800" b="1" dirty="0" err="1" smtClean="0">
                <a:solidFill>
                  <a:prstClr val="black"/>
                </a:solidFill>
              </a:rPr>
              <a:t>reconstruction</a:t>
            </a:r>
            <a:r>
              <a:rPr lang="de-DE" sz="2800" b="1" dirty="0" smtClean="0">
                <a:solidFill>
                  <a:prstClr val="black"/>
                </a:solidFill>
              </a:rPr>
              <a:t> 0,0 – 1,0 Hz</a:t>
            </a:r>
            <a:endParaRPr lang="de-DE" sz="28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329" y="2552908"/>
            <a:ext cx="7213341" cy="2896771"/>
          </a:xfrm>
        </p:spPr>
      </p:pic>
    </p:spTree>
    <p:extLst>
      <p:ext uri="{BB962C8B-B14F-4D97-AF65-F5344CB8AC3E}">
        <p14:creationId xmlns:p14="http://schemas.microsoft.com/office/powerpoint/2010/main" val="50486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European Beech</a:t>
            </a:r>
            <a:r>
              <a:rPr lang="de-DE" sz="2000" dirty="0">
                <a:solidFill>
                  <a:prstClr val="black"/>
                </a:solidFill>
              </a:rPr>
              <a:t/>
            </a:r>
            <a:br>
              <a:rPr lang="de-DE" sz="2000" dirty="0">
                <a:solidFill>
                  <a:prstClr val="black"/>
                </a:solidFill>
              </a:rPr>
            </a:br>
            <a:r>
              <a:rPr lang="de-DE" sz="2800" i="1" dirty="0" smtClean="0">
                <a:solidFill>
                  <a:prstClr val="black"/>
                </a:solidFill>
              </a:rPr>
              <a:t>Fourier </a:t>
            </a:r>
            <a:r>
              <a:rPr lang="de-DE" sz="2800" i="1" dirty="0" err="1" smtClean="0">
                <a:solidFill>
                  <a:prstClr val="black"/>
                </a:solidFill>
              </a:rPr>
              <a:t>synthesis</a:t>
            </a:r>
            <a:r>
              <a:rPr lang="de-DE" sz="2800" i="1" dirty="0" smtClean="0">
                <a:solidFill>
                  <a:prstClr val="black"/>
                </a:solidFill>
              </a:rPr>
              <a:t/>
            </a:r>
            <a:br>
              <a:rPr lang="de-DE" sz="2800" i="1" dirty="0" smtClean="0">
                <a:solidFill>
                  <a:prstClr val="black"/>
                </a:solidFill>
              </a:rPr>
            </a:br>
            <a:r>
              <a:rPr lang="de-DE" sz="2800" b="1" dirty="0" err="1" smtClean="0">
                <a:solidFill>
                  <a:prstClr val="black"/>
                </a:solidFill>
              </a:rPr>
              <a:t>reconstruction</a:t>
            </a:r>
            <a:r>
              <a:rPr lang="de-DE" sz="2800" b="1" dirty="0" smtClean="0">
                <a:solidFill>
                  <a:prstClr val="black"/>
                </a:solidFill>
              </a:rPr>
              <a:t> </a:t>
            </a:r>
            <a:r>
              <a:rPr lang="de-DE" sz="2800" b="1" dirty="0" err="1" smtClean="0">
                <a:solidFill>
                  <a:prstClr val="black"/>
                </a:solidFill>
              </a:rPr>
              <a:t>of</a:t>
            </a:r>
            <a:r>
              <a:rPr lang="de-DE" sz="2800" b="1" dirty="0" smtClean="0">
                <a:solidFill>
                  <a:prstClr val="black"/>
                </a:solidFill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</a:rPr>
              <a:t>natural</a:t>
            </a:r>
            <a:r>
              <a:rPr lang="de-DE" sz="2800" b="1" dirty="0" smtClean="0">
                <a:solidFill>
                  <a:srgbClr val="FF0000"/>
                </a:solidFill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</a:rPr>
              <a:t>resonance</a:t>
            </a:r>
            <a:r>
              <a:rPr lang="de-DE" sz="2800" b="1" dirty="0" smtClean="0">
                <a:solidFill>
                  <a:srgbClr val="FF0000"/>
                </a:solidFill>
              </a:rPr>
              <a:t> (0,34 – 0,60 Hz)</a:t>
            </a:r>
            <a:endParaRPr lang="de-DE" sz="2800" dirty="0">
              <a:solidFill>
                <a:srgbClr val="FF0000"/>
              </a:solidFill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329" y="2552908"/>
            <a:ext cx="7213341" cy="2896771"/>
          </a:xfrm>
        </p:spPr>
      </p:pic>
    </p:spTree>
    <p:extLst>
      <p:ext uri="{BB962C8B-B14F-4D97-AF65-F5344CB8AC3E}">
        <p14:creationId xmlns:p14="http://schemas.microsoft.com/office/powerpoint/2010/main" val="163139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European Beech</a:t>
            </a:r>
            <a:r>
              <a:rPr lang="de-DE" sz="2000" dirty="0">
                <a:solidFill>
                  <a:prstClr val="black"/>
                </a:solidFill>
              </a:rPr>
              <a:t/>
            </a:r>
            <a:br>
              <a:rPr lang="de-DE" sz="2000" dirty="0">
                <a:solidFill>
                  <a:prstClr val="black"/>
                </a:solidFill>
              </a:rPr>
            </a:br>
            <a:r>
              <a:rPr lang="de-DE" sz="2800" i="1" dirty="0" smtClean="0">
                <a:solidFill>
                  <a:prstClr val="black"/>
                </a:solidFill>
              </a:rPr>
              <a:t>Fourier </a:t>
            </a:r>
            <a:r>
              <a:rPr lang="de-DE" sz="2800" i="1" dirty="0" err="1" smtClean="0">
                <a:solidFill>
                  <a:prstClr val="black"/>
                </a:solidFill>
              </a:rPr>
              <a:t>synthesis</a:t>
            </a:r>
            <a:r>
              <a:rPr lang="de-DE" sz="2800" i="1" dirty="0" smtClean="0">
                <a:solidFill>
                  <a:prstClr val="black"/>
                </a:solidFill>
              </a:rPr>
              <a:t> </a:t>
            </a:r>
            <a:br>
              <a:rPr lang="de-DE" sz="2800" i="1" dirty="0" smtClean="0">
                <a:solidFill>
                  <a:prstClr val="black"/>
                </a:solidFill>
              </a:rPr>
            </a:br>
            <a:r>
              <a:rPr lang="de-DE" sz="2800" b="1" dirty="0" err="1" smtClean="0">
                <a:solidFill>
                  <a:prstClr val="black"/>
                </a:solidFill>
              </a:rPr>
              <a:t>reconstruction</a:t>
            </a:r>
            <a:r>
              <a:rPr lang="de-DE" sz="2800" b="1" dirty="0" smtClean="0">
                <a:solidFill>
                  <a:prstClr val="black"/>
                </a:solidFill>
              </a:rPr>
              <a:t> 1,0 – 10 Hz</a:t>
            </a:r>
            <a:endParaRPr lang="de-DE" sz="2800" b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329" y="2552908"/>
            <a:ext cx="7213341" cy="2896771"/>
          </a:xfrm>
        </p:spPr>
      </p:pic>
    </p:spTree>
    <p:extLst>
      <p:ext uri="{BB962C8B-B14F-4D97-AF65-F5344CB8AC3E}">
        <p14:creationId xmlns:p14="http://schemas.microsoft.com/office/powerpoint/2010/main" val="207705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European Beech</a:t>
            </a:r>
            <a:r>
              <a:rPr lang="de-DE" sz="2000" dirty="0">
                <a:solidFill>
                  <a:prstClr val="black"/>
                </a:solidFill>
              </a:rPr>
              <a:t/>
            </a:r>
            <a:br>
              <a:rPr lang="de-DE" sz="2000" dirty="0">
                <a:solidFill>
                  <a:prstClr val="black"/>
                </a:solidFill>
              </a:rPr>
            </a:br>
            <a:r>
              <a:rPr lang="de-DE" sz="2800" i="1" dirty="0" err="1">
                <a:solidFill>
                  <a:prstClr val="black"/>
                </a:solidFill>
              </a:rPr>
              <a:t>wavelet</a:t>
            </a:r>
            <a:r>
              <a:rPr lang="de-DE" sz="2800" i="1" dirty="0">
                <a:solidFill>
                  <a:prstClr val="black"/>
                </a:solidFill>
              </a:rPr>
              <a:t> </a:t>
            </a:r>
            <a:r>
              <a:rPr lang="de-DE" sz="2800" i="1" dirty="0" err="1">
                <a:solidFill>
                  <a:prstClr val="black"/>
                </a:solidFill>
              </a:rPr>
              <a:t>transform</a:t>
            </a:r>
            <a:r>
              <a:rPr lang="de-DE" sz="2800" i="1" dirty="0">
                <a:solidFill>
                  <a:prstClr val="black"/>
                </a:solidFill>
              </a:rPr>
              <a:t> </a:t>
            </a:r>
            <a:r>
              <a:rPr lang="de-DE" sz="2800" dirty="0" smtClean="0">
                <a:solidFill>
                  <a:prstClr val="black"/>
                </a:solidFill>
              </a:rPr>
              <a:t/>
            </a:r>
            <a:br>
              <a:rPr lang="de-DE" sz="2800" dirty="0" smtClean="0">
                <a:solidFill>
                  <a:prstClr val="black"/>
                </a:solidFill>
              </a:rPr>
            </a:br>
            <a:r>
              <a:rPr lang="de-DE" sz="2800" b="1" dirty="0" smtClean="0">
                <a:solidFill>
                  <a:prstClr val="black"/>
                </a:solidFill>
              </a:rPr>
              <a:t>0,0 – 5,0 Hz</a:t>
            </a:r>
            <a:endParaRPr lang="de-DE" sz="2800" b="1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57" y="2134627"/>
            <a:ext cx="9914286" cy="3733333"/>
          </a:xfrm>
        </p:spPr>
      </p:pic>
    </p:spTree>
    <p:extLst>
      <p:ext uri="{BB962C8B-B14F-4D97-AF65-F5344CB8AC3E}">
        <p14:creationId xmlns:p14="http://schemas.microsoft.com/office/powerpoint/2010/main" val="25808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err="1" smtClean="0"/>
              <a:t>Introduction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wind &amp; </a:t>
            </a:r>
            <a:r>
              <a:rPr lang="de-DE" sz="3100" i="1" dirty="0" err="1" smtClean="0"/>
              <a:t>trees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smtClean="0"/>
              <a:t>1. </a:t>
            </a:r>
            <a:r>
              <a:rPr lang="de-DE" sz="3100" b="1" dirty="0" err="1" smtClean="0"/>
              <a:t>using</a:t>
            </a:r>
            <a:r>
              <a:rPr lang="de-DE" sz="3100" b="1" dirty="0" smtClean="0"/>
              <a:t> a SDOF - </a:t>
            </a:r>
            <a:r>
              <a:rPr lang="de-DE" sz="3100" b="1" dirty="0" err="1" smtClean="0"/>
              <a:t>model</a:t>
            </a:r>
            <a:r>
              <a:rPr lang="de-DE" sz="3100" b="1" dirty="0" smtClean="0">
                <a:solidFill>
                  <a:prstClr val="black"/>
                </a:solidFill>
              </a:rPr>
              <a:t/>
            </a:r>
            <a:br>
              <a:rPr lang="de-DE" sz="3100" b="1" dirty="0" smtClean="0">
                <a:solidFill>
                  <a:prstClr val="black"/>
                </a:solidFill>
              </a:rPr>
            </a:br>
            <a:endParaRPr lang="de-DE" sz="3100" b="1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26" y="1825625"/>
            <a:ext cx="5274348" cy="4351338"/>
          </a:xfrm>
        </p:spPr>
      </p:pic>
    </p:spTree>
    <p:extLst>
      <p:ext uri="{BB962C8B-B14F-4D97-AF65-F5344CB8AC3E}">
        <p14:creationId xmlns:p14="http://schemas.microsoft.com/office/powerpoint/2010/main" val="411170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European Beech</a:t>
            </a:r>
            <a:r>
              <a:rPr lang="de-DE" sz="2000" dirty="0">
                <a:solidFill>
                  <a:prstClr val="black"/>
                </a:solidFill>
              </a:rPr>
              <a:t/>
            </a:r>
            <a:br>
              <a:rPr lang="de-DE" sz="2000" dirty="0">
                <a:solidFill>
                  <a:prstClr val="black"/>
                </a:solidFill>
              </a:rPr>
            </a:br>
            <a:r>
              <a:rPr lang="de-DE" sz="2800" i="1" dirty="0" err="1">
                <a:solidFill>
                  <a:prstClr val="black"/>
                </a:solidFill>
              </a:rPr>
              <a:t>wavelet</a:t>
            </a:r>
            <a:r>
              <a:rPr lang="de-DE" sz="2800" i="1" dirty="0">
                <a:solidFill>
                  <a:prstClr val="black"/>
                </a:solidFill>
              </a:rPr>
              <a:t> </a:t>
            </a:r>
            <a:r>
              <a:rPr lang="de-DE" sz="2800" i="1" dirty="0" err="1" smtClean="0">
                <a:solidFill>
                  <a:prstClr val="black"/>
                </a:solidFill>
              </a:rPr>
              <a:t>transform</a:t>
            </a:r>
            <a:r>
              <a:rPr lang="de-DE" sz="2800" i="1" dirty="0" smtClean="0">
                <a:solidFill>
                  <a:prstClr val="black"/>
                </a:solidFill>
              </a:rPr>
              <a:t> &amp; Fourier </a:t>
            </a:r>
            <a:r>
              <a:rPr lang="de-DE" sz="2800" i="1" dirty="0" err="1" smtClean="0">
                <a:solidFill>
                  <a:prstClr val="black"/>
                </a:solidFill>
              </a:rPr>
              <a:t>transform</a:t>
            </a:r>
            <a:r>
              <a:rPr lang="de-DE" sz="2800" i="1" dirty="0" smtClean="0">
                <a:solidFill>
                  <a:prstClr val="black"/>
                </a:solidFill>
              </a:rPr>
              <a:t> </a:t>
            </a:r>
            <a:r>
              <a:rPr lang="de-DE" sz="2800" dirty="0" smtClean="0">
                <a:solidFill>
                  <a:prstClr val="black"/>
                </a:solidFill>
              </a:rPr>
              <a:t/>
            </a:r>
            <a:br>
              <a:rPr lang="de-DE" sz="2800" dirty="0" smtClean="0">
                <a:solidFill>
                  <a:prstClr val="black"/>
                </a:solidFill>
              </a:rPr>
            </a:br>
            <a:r>
              <a:rPr lang="de-DE" sz="2800" b="1" dirty="0" smtClean="0">
                <a:solidFill>
                  <a:prstClr val="black"/>
                </a:solidFill>
              </a:rPr>
              <a:t>0,0 – 5,0 Hz (10,0 Hz)</a:t>
            </a:r>
            <a:endParaRPr lang="de-DE" sz="28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57" y="2134627"/>
            <a:ext cx="9914286" cy="3733333"/>
          </a:xfrm>
        </p:spPr>
      </p:pic>
    </p:spTree>
    <p:extLst>
      <p:ext uri="{BB962C8B-B14F-4D97-AF65-F5344CB8AC3E}">
        <p14:creationId xmlns:p14="http://schemas.microsoft.com/office/powerpoint/2010/main" val="150787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European Beech</a:t>
            </a:r>
            <a:r>
              <a:rPr lang="de-DE" sz="2000" dirty="0">
                <a:solidFill>
                  <a:prstClr val="black"/>
                </a:solidFill>
              </a:rPr>
              <a:t/>
            </a:r>
            <a:br>
              <a:rPr lang="de-DE" sz="2000" dirty="0">
                <a:solidFill>
                  <a:prstClr val="black"/>
                </a:solidFill>
              </a:rPr>
            </a:br>
            <a:r>
              <a:rPr lang="de-DE" sz="2800" i="1" dirty="0" err="1">
                <a:solidFill>
                  <a:prstClr val="black"/>
                </a:solidFill>
              </a:rPr>
              <a:t>wavelet</a:t>
            </a:r>
            <a:r>
              <a:rPr lang="de-DE" sz="2800" i="1" dirty="0">
                <a:solidFill>
                  <a:prstClr val="black"/>
                </a:solidFill>
              </a:rPr>
              <a:t> </a:t>
            </a:r>
            <a:r>
              <a:rPr lang="de-DE" sz="2800" i="1" dirty="0" err="1" smtClean="0">
                <a:solidFill>
                  <a:prstClr val="black"/>
                </a:solidFill>
              </a:rPr>
              <a:t>transform</a:t>
            </a:r>
            <a:r>
              <a:rPr lang="de-DE" sz="2800" i="1" dirty="0" smtClean="0">
                <a:solidFill>
                  <a:prstClr val="black"/>
                </a:solidFill>
              </a:rPr>
              <a:t> &amp; Fourier </a:t>
            </a:r>
            <a:r>
              <a:rPr lang="de-DE" sz="2800" i="1" dirty="0" err="1" smtClean="0">
                <a:solidFill>
                  <a:prstClr val="black"/>
                </a:solidFill>
              </a:rPr>
              <a:t>transform</a:t>
            </a:r>
            <a:r>
              <a:rPr lang="de-DE" sz="2800" i="1" dirty="0" smtClean="0">
                <a:solidFill>
                  <a:prstClr val="black"/>
                </a:solidFill>
              </a:rPr>
              <a:t> </a:t>
            </a:r>
            <a:r>
              <a:rPr lang="de-DE" sz="2800" dirty="0" smtClean="0">
                <a:solidFill>
                  <a:prstClr val="black"/>
                </a:solidFill>
              </a:rPr>
              <a:t/>
            </a:r>
            <a:br>
              <a:rPr lang="de-DE" sz="2800" dirty="0" smtClean="0">
                <a:solidFill>
                  <a:prstClr val="black"/>
                </a:solidFill>
              </a:rPr>
            </a:br>
            <a:r>
              <a:rPr lang="de-DE" sz="2800" b="1" dirty="0" err="1" smtClean="0">
                <a:solidFill>
                  <a:srgbClr val="FF0000"/>
                </a:solidFill>
              </a:rPr>
              <a:t>natrural</a:t>
            </a:r>
            <a:r>
              <a:rPr lang="de-DE" sz="2800" b="1" dirty="0" smtClean="0">
                <a:solidFill>
                  <a:srgbClr val="FF0000"/>
                </a:solidFill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</a:rPr>
              <a:t>resonance</a:t>
            </a:r>
            <a:r>
              <a:rPr lang="de-DE" sz="2800" b="1" dirty="0" smtClean="0">
                <a:solidFill>
                  <a:srgbClr val="FF0000"/>
                </a:solidFill>
              </a:rPr>
              <a:t> 0,34 – 0,6 Hz</a:t>
            </a:r>
            <a:endParaRPr lang="de-DE" sz="2800" b="1" dirty="0">
              <a:solidFill>
                <a:srgbClr val="FF0000"/>
              </a:solidFill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57" y="2134627"/>
            <a:ext cx="9914286" cy="3733333"/>
          </a:xfrm>
        </p:spPr>
      </p:pic>
    </p:spTree>
    <p:extLst>
      <p:ext uri="{BB962C8B-B14F-4D97-AF65-F5344CB8AC3E}">
        <p14:creationId xmlns:p14="http://schemas.microsoft.com/office/powerpoint/2010/main" val="121554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European Beech</a:t>
            </a:r>
            <a:r>
              <a:rPr lang="de-DE" sz="2000" dirty="0">
                <a:solidFill>
                  <a:prstClr val="black"/>
                </a:solidFill>
              </a:rPr>
              <a:t/>
            </a:r>
            <a:br>
              <a:rPr lang="de-DE" sz="2000" dirty="0">
                <a:solidFill>
                  <a:prstClr val="black"/>
                </a:solidFill>
              </a:rPr>
            </a:br>
            <a:r>
              <a:rPr lang="de-DE" sz="2800" i="1" dirty="0">
                <a:solidFill>
                  <a:prstClr val="black"/>
                </a:solidFill>
              </a:rPr>
              <a:t>Fourier </a:t>
            </a:r>
            <a:r>
              <a:rPr lang="de-DE" sz="2800" i="1" dirty="0" err="1">
                <a:solidFill>
                  <a:prstClr val="black"/>
                </a:solidFill>
              </a:rPr>
              <a:t>synthesis</a:t>
            </a:r>
            <a:r>
              <a:rPr lang="de-DE" sz="2000" dirty="0">
                <a:solidFill>
                  <a:prstClr val="black"/>
                </a:solidFill>
              </a:rPr>
              <a:t/>
            </a:r>
            <a:br>
              <a:rPr lang="de-DE" sz="2000" dirty="0">
                <a:solidFill>
                  <a:prstClr val="black"/>
                </a:solidFill>
              </a:rPr>
            </a:br>
            <a:r>
              <a:rPr lang="de-DE" sz="2800" b="1" dirty="0" smtClean="0">
                <a:solidFill>
                  <a:prstClr val="black"/>
                </a:solidFill>
              </a:rPr>
              <a:t>polar </a:t>
            </a:r>
            <a:r>
              <a:rPr lang="de-DE" sz="2800" b="1" dirty="0" err="1" smtClean="0">
                <a:solidFill>
                  <a:prstClr val="black"/>
                </a:solidFill>
              </a:rPr>
              <a:t>representation</a:t>
            </a:r>
            <a:endParaRPr lang="de-DE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48" y="2162712"/>
            <a:ext cx="6477904" cy="3677163"/>
          </a:xfrm>
        </p:spPr>
      </p:pic>
    </p:spTree>
    <p:extLst>
      <p:ext uri="{BB962C8B-B14F-4D97-AF65-F5344CB8AC3E}">
        <p14:creationId xmlns:p14="http://schemas.microsoft.com/office/powerpoint/2010/main" val="15846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European </a:t>
            </a:r>
            <a:r>
              <a:rPr lang="en-US" sz="3200" b="1" dirty="0"/>
              <a:t>Beech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800" i="1" dirty="0" smtClean="0"/>
              <a:t>Fourier </a:t>
            </a:r>
            <a:r>
              <a:rPr lang="de-DE" sz="2800" i="1" dirty="0" err="1" smtClean="0"/>
              <a:t>synthesis</a:t>
            </a:r>
            <a:r>
              <a:rPr lang="de-DE" sz="2800" i="1" dirty="0" smtClean="0"/>
              <a:t/>
            </a:r>
            <a:br>
              <a:rPr lang="de-DE" sz="2800" i="1" dirty="0" smtClean="0"/>
            </a:br>
            <a:r>
              <a:rPr lang="de-DE" sz="2800" b="1" dirty="0" err="1" smtClean="0"/>
              <a:t>reconstruction</a:t>
            </a:r>
            <a:r>
              <a:rPr lang="de-DE" sz="2800" b="1" dirty="0" smtClean="0"/>
              <a:t> 1. </a:t>
            </a:r>
            <a:r>
              <a:rPr lang="de-DE" sz="2800" b="1" dirty="0" err="1" smtClean="0"/>
              <a:t>sequence</a:t>
            </a:r>
            <a:endParaRPr lang="de-DE" sz="2800" b="1" dirty="0">
              <a:solidFill>
                <a:srgbClr val="FF0000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0" y="2569726"/>
            <a:ext cx="7200000" cy="2885714"/>
          </a:xfrm>
        </p:spPr>
      </p:pic>
    </p:spTree>
    <p:extLst>
      <p:ext uri="{BB962C8B-B14F-4D97-AF65-F5344CB8AC3E}">
        <p14:creationId xmlns:p14="http://schemas.microsoft.com/office/powerpoint/2010/main" val="354577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European </a:t>
            </a:r>
            <a:r>
              <a:rPr lang="en-US" sz="3200" b="1" dirty="0"/>
              <a:t>Beech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800" dirty="0" smtClean="0"/>
              <a:t>time </a:t>
            </a:r>
            <a:r>
              <a:rPr lang="de-DE" sz="2800" dirty="0" err="1"/>
              <a:t>sequence</a:t>
            </a:r>
            <a:r>
              <a:rPr lang="de-DE" sz="2800" dirty="0"/>
              <a:t> </a:t>
            </a:r>
            <a:r>
              <a:rPr lang="de-DE" sz="2800" dirty="0" err="1"/>
              <a:t>from</a:t>
            </a:r>
            <a:r>
              <a:rPr lang="de-DE" sz="2800" dirty="0"/>
              <a:t> </a:t>
            </a:r>
            <a:r>
              <a:rPr lang="de-DE" sz="2800" dirty="0" err="1"/>
              <a:t>second</a:t>
            </a:r>
            <a:r>
              <a:rPr lang="de-DE" sz="2800" dirty="0"/>
              <a:t> 956 </a:t>
            </a:r>
            <a:r>
              <a:rPr lang="de-DE" sz="2800" dirty="0" err="1"/>
              <a:t>to</a:t>
            </a:r>
            <a:r>
              <a:rPr lang="de-DE" sz="2800" dirty="0"/>
              <a:t> 966, x-</a:t>
            </a:r>
            <a:r>
              <a:rPr lang="de-DE" sz="2800" dirty="0" err="1"/>
              <a:t>axis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2800" b="1" dirty="0" smtClean="0"/>
              <a:t>original time </a:t>
            </a:r>
            <a:r>
              <a:rPr lang="de-DE" sz="2800" b="1" dirty="0" err="1" smtClean="0"/>
              <a:t>signal</a:t>
            </a:r>
            <a:r>
              <a:rPr lang="de-DE" sz="2800" b="1" dirty="0" smtClean="0"/>
              <a:t> 10 </a:t>
            </a:r>
            <a:r>
              <a:rPr lang="de-DE" sz="2800" b="1" dirty="0" err="1" smtClean="0"/>
              <a:t>seconds</a:t>
            </a:r>
            <a:endParaRPr lang="de-DE" sz="28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284" y="2591397"/>
            <a:ext cx="7211431" cy="2819794"/>
          </a:xfrm>
        </p:spPr>
      </p:pic>
    </p:spTree>
    <p:extLst>
      <p:ext uri="{BB962C8B-B14F-4D97-AF65-F5344CB8AC3E}">
        <p14:creationId xmlns:p14="http://schemas.microsoft.com/office/powerpoint/2010/main" val="334129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European Beech</a:t>
            </a:r>
            <a:r>
              <a:rPr lang="de-DE" sz="2000" dirty="0">
                <a:solidFill>
                  <a:prstClr val="black"/>
                </a:solidFill>
              </a:rPr>
              <a:t/>
            </a:r>
            <a:br>
              <a:rPr lang="de-DE" sz="2000" dirty="0">
                <a:solidFill>
                  <a:prstClr val="black"/>
                </a:solidFill>
              </a:rPr>
            </a:br>
            <a:r>
              <a:rPr lang="de-DE" sz="2800" i="1" dirty="0" smtClean="0">
                <a:solidFill>
                  <a:prstClr val="black"/>
                </a:solidFill>
              </a:rPr>
              <a:t>Fourier </a:t>
            </a:r>
            <a:r>
              <a:rPr lang="de-DE" sz="2800" i="1" dirty="0" err="1" smtClean="0">
                <a:solidFill>
                  <a:prstClr val="black"/>
                </a:solidFill>
              </a:rPr>
              <a:t>synthesis</a:t>
            </a:r>
            <a:r>
              <a:rPr lang="de-DE" sz="2800" i="1" dirty="0" smtClean="0">
                <a:solidFill>
                  <a:prstClr val="black"/>
                </a:solidFill>
              </a:rPr>
              <a:t/>
            </a:r>
            <a:br>
              <a:rPr lang="de-DE" sz="2800" i="1" dirty="0" smtClean="0">
                <a:solidFill>
                  <a:prstClr val="black"/>
                </a:solidFill>
              </a:rPr>
            </a:br>
            <a:r>
              <a:rPr lang="de-DE" sz="2800" b="1" dirty="0" smtClean="0">
                <a:solidFill>
                  <a:prstClr val="black"/>
                </a:solidFill>
              </a:rPr>
              <a:t>total </a:t>
            </a:r>
            <a:r>
              <a:rPr lang="de-DE" sz="2800" b="1" dirty="0" err="1" smtClean="0">
                <a:solidFill>
                  <a:prstClr val="black"/>
                </a:solidFill>
              </a:rPr>
              <a:t>reconstruction</a:t>
            </a:r>
            <a:endParaRPr lang="de-DE" sz="28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329" y="2552908"/>
            <a:ext cx="7213341" cy="2896771"/>
          </a:xfrm>
        </p:spPr>
      </p:pic>
    </p:spTree>
    <p:extLst>
      <p:ext uri="{BB962C8B-B14F-4D97-AF65-F5344CB8AC3E}">
        <p14:creationId xmlns:p14="http://schemas.microsoft.com/office/powerpoint/2010/main" val="37981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European Beech</a:t>
            </a:r>
            <a:r>
              <a:rPr lang="de-DE" sz="2000" dirty="0">
                <a:solidFill>
                  <a:prstClr val="black"/>
                </a:solidFill>
              </a:rPr>
              <a:t/>
            </a:r>
            <a:br>
              <a:rPr lang="de-DE" sz="2000" dirty="0">
                <a:solidFill>
                  <a:prstClr val="black"/>
                </a:solidFill>
              </a:rPr>
            </a:br>
            <a:r>
              <a:rPr lang="de-DE" sz="2800" i="1" dirty="0" smtClean="0">
                <a:solidFill>
                  <a:prstClr val="black"/>
                </a:solidFill>
              </a:rPr>
              <a:t>Fourier </a:t>
            </a:r>
            <a:r>
              <a:rPr lang="de-DE" sz="2800" i="1" dirty="0" err="1" smtClean="0">
                <a:solidFill>
                  <a:prstClr val="black"/>
                </a:solidFill>
              </a:rPr>
              <a:t>synthesis</a:t>
            </a:r>
            <a:r>
              <a:rPr lang="de-DE" sz="2800" i="1" dirty="0">
                <a:solidFill>
                  <a:prstClr val="black"/>
                </a:solidFill>
              </a:rPr>
              <a:t/>
            </a:r>
            <a:br>
              <a:rPr lang="de-DE" sz="2800" i="1" dirty="0">
                <a:solidFill>
                  <a:prstClr val="black"/>
                </a:solidFill>
              </a:rPr>
            </a:br>
            <a:r>
              <a:rPr lang="de-DE" sz="2800" b="1" dirty="0" err="1" smtClean="0">
                <a:solidFill>
                  <a:prstClr val="black"/>
                </a:solidFill>
              </a:rPr>
              <a:t>reconstruction</a:t>
            </a:r>
            <a:r>
              <a:rPr lang="de-DE" sz="2800" b="1" dirty="0" smtClean="0">
                <a:solidFill>
                  <a:prstClr val="black"/>
                </a:solidFill>
              </a:rPr>
              <a:t> 0,0 – 1,0 Hz</a:t>
            </a:r>
            <a:endParaRPr lang="de-DE" sz="28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94" y="2552908"/>
            <a:ext cx="7203812" cy="2896771"/>
          </a:xfrm>
        </p:spPr>
      </p:pic>
    </p:spTree>
    <p:extLst>
      <p:ext uri="{BB962C8B-B14F-4D97-AF65-F5344CB8AC3E}">
        <p14:creationId xmlns:p14="http://schemas.microsoft.com/office/powerpoint/2010/main" val="260358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European Beech</a:t>
            </a:r>
            <a:r>
              <a:rPr lang="de-DE" sz="2000" dirty="0">
                <a:solidFill>
                  <a:prstClr val="black"/>
                </a:solidFill>
              </a:rPr>
              <a:t/>
            </a:r>
            <a:br>
              <a:rPr lang="de-DE" sz="2000" dirty="0">
                <a:solidFill>
                  <a:prstClr val="black"/>
                </a:solidFill>
              </a:rPr>
            </a:br>
            <a:r>
              <a:rPr lang="de-DE" sz="2800" i="1" dirty="0" smtClean="0">
                <a:solidFill>
                  <a:prstClr val="black"/>
                </a:solidFill>
              </a:rPr>
              <a:t>Fourier </a:t>
            </a:r>
            <a:r>
              <a:rPr lang="de-DE" sz="2800" i="1" dirty="0" err="1" smtClean="0">
                <a:solidFill>
                  <a:prstClr val="black"/>
                </a:solidFill>
              </a:rPr>
              <a:t>synthesis</a:t>
            </a:r>
            <a:r>
              <a:rPr lang="de-DE" sz="2800" i="1" dirty="0" smtClean="0">
                <a:solidFill>
                  <a:prstClr val="black"/>
                </a:solidFill>
              </a:rPr>
              <a:t/>
            </a:r>
            <a:br>
              <a:rPr lang="de-DE" sz="2800" i="1" dirty="0" smtClean="0">
                <a:solidFill>
                  <a:prstClr val="black"/>
                </a:solidFill>
              </a:rPr>
            </a:br>
            <a:r>
              <a:rPr lang="de-DE" sz="2800" b="1" dirty="0" err="1" smtClean="0">
                <a:solidFill>
                  <a:prstClr val="black"/>
                </a:solidFill>
              </a:rPr>
              <a:t>reconstruction</a:t>
            </a:r>
            <a:r>
              <a:rPr lang="de-DE" sz="2800" b="1" dirty="0" smtClean="0">
                <a:solidFill>
                  <a:prstClr val="black"/>
                </a:solidFill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</a:rPr>
              <a:t>natural</a:t>
            </a:r>
            <a:r>
              <a:rPr lang="de-DE" sz="2800" b="1" dirty="0" smtClean="0">
                <a:solidFill>
                  <a:srgbClr val="FF0000"/>
                </a:solidFill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</a:rPr>
              <a:t>resonance</a:t>
            </a:r>
            <a:r>
              <a:rPr lang="de-DE" sz="2800" b="1" dirty="0" smtClean="0">
                <a:solidFill>
                  <a:srgbClr val="FF0000"/>
                </a:solidFill>
              </a:rPr>
              <a:t> (0,34 – 0,60 Hz)</a:t>
            </a:r>
            <a:endParaRPr lang="de-DE" sz="2800" dirty="0">
              <a:solidFill>
                <a:srgbClr val="FF0000"/>
              </a:solidFill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94" y="2552908"/>
            <a:ext cx="7203812" cy="2896771"/>
          </a:xfrm>
        </p:spPr>
      </p:pic>
    </p:spTree>
    <p:extLst>
      <p:ext uri="{BB962C8B-B14F-4D97-AF65-F5344CB8AC3E}">
        <p14:creationId xmlns:p14="http://schemas.microsoft.com/office/powerpoint/2010/main" val="279976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European Beech</a:t>
            </a:r>
            <a:r>
              <a:rPr lang="de-DE" sz="2000" dirty="0">
                <a:solidFill>
                  <a:prstClr val="black"/>
                </a:solidFill>
              </a:rPr>
              <a:t/>
            </a:r>
            <a:br>
              <a:rPr lang="de-DE" sz="2000" dirty="0">
                <a:solidFill>
                  <a:prstClr val="black"/>
                </a:solidFill>
              </a:rPr>
            </a:br>
            <a:r>
              <a:rPr lang="de-DE" sz="2800" i="1" dirty="0" smtClean="0">
                <a:solidFill>
                  <a:prstClr val="black"/>
                </a:solidFill>
              </a:rPr>
              <a:t>Fourier </a:t>
            </a:r>
            <a:r>
              <a:rPr lang="de-DE" sz="2800" i="1" dirty="0" err="1" smtClean="0">
                <a:solidFill>
                  <a:prstClr val="black"/>
                </a:solidFill>
              </a:rPr>
              <a:t>synthesis</a:t>
            </a:r>
            <a:r>
              <a:rPr lang="de-DE" sz="2800" i="1" dirty="0" smtClean="0">
                <a:solidFill>
                  <a:prstClr val="black"/>
                </a:solidFill>
              </a:rPr>
              <a:t/>
            </a:r>
            <a:br>
              <a:rPr lang="de-DE" sz="2800" i="1" dirty="0" smtClean="0">
                <a:solidFill>
                  <a:prstClr val="black"/>
                </a:solidFill>
              </a:rPr>
            </a:br>
            <a:r>
              <a:rPr lang="de-DE" sz="2800" b="1" dirty="0" err="1" smtClean="0">
                <a:solidFill>
                  <a:prstClr val="black"/>
                </a:solidFill>
              </a:rPr>
              <a:t>reconstruction</a:t>
            </a:r>
            <a:r>
              <a:rPr lang="de-DE" sz="2800" b="1" dirty="0" smtClean="0">
                <a:solidFill>
                  <a:prstClr val="black"/>
                </a:solidFill>
              </a:rPr>
              <a:t> 1,0 – 10 Hz</a:t>
            </a:r>
            <a:endParaRPr lang="de-DE" sz="2800" b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0" y="2553675"/>
            <a:ext cx="7200000" cy="2895238"/>
          </a:xfrm>
        </p:spPr>
      </p:pic>
    </p:spTree>
    <p:extLst>
      <p:ext uri="{BB962C8B-B14F-4D97-AF65-F5344CB8AC3E}">
        <p14:creationId xmlns:p14="http://schemas.microsoft.com/office/powerpoint/2010/main" val="416014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European Beech</a:t>
            </a:r>
            <a:r>
              <a:rPr lang="de-DE" sz="3200" dirty="0">
                <a:solidFill>
                  <a:prstClr val="black"/>
                </a:solidFill>
              </a:rPr>
              <a:t/>
            </a:r>
            <a:br>
              <a:rPr lang="de-DE" sz="3200" dirty="0">
                <a:solidFill>
                  <a:prstClr val="black"/>
                </a:solidFill>
              </a:rPr>
            </a:br>
            <a:r>
              <a:rPr lang="de-DE" sz="2800" i="1" dirty="0" err="1" smtClean="0">
                <a:solidFill>
                  <a:prstClr val="black"/>
                </a:solidFill>
              </a:rPr>
              <a:t>wavelet</a:t>
            </a:r>
            <a:r>
              <a:rPr lang="de-DE" sz="2800" i="1" dirty="0" smtClean="0">
                <a:solidFill>
                  <a:prstClr val="black"/>
                </a:solidFill>
              </a:rPr>
              <a:t> </a:t>
            </a:r>
            <a:r>
              <a:rPr lang="de-DE" sz="2800" i="1" dirty="0" err="1" smtClean="0">
                <a:solidFill>
                  <a:prstClr val="black"/>
                </a:solidFill>
              </a:rPr>
              <a:t>transform</a:t>
            </a:r>
            <a:r>
              <a:rPr lang="de-DE" sz="2800" i="1" dirty="0" smtClean="0">
                <a:solidFill>
                  <a:prstClr val="black"/>
                </a:solidFill>
              </a:rPr>
              <a:t> </a:t>
            </a:r>
            <a:br>
              <a:rPr lang="de-DE" sz="2800" i="1" dirty="0" smtClean="0">
                <a:solidFill>
                  <a:prstClr val="black"/>
                </a:solidFill>
              </a:rPr>
            </a:br>
            <a:r>
              <a:rPr lang="de-DE" sz="2800" b="1" dirty="0" err="1" smtClean="0">
                <a:solidFill>
                  <a:prstClr val="black"/>
                </a:solidFill>
              </a:rPr>
              <a:t>reconstruction</a:t>
            </a:r>
            <a:r>
              <a:rPr lang="de-DE" sz="2800" b="1" dirty="0" smtClean="0">
                <a:solidFill>
                  <a:prstClr val="black"/>
                </a:solidFill>
              </a:rPr>
              <a:t> 0,0 – 5,0 Hz</a:t>
            </a:r>
            <a:endParaRPr lang="de-DE" sz="28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14" y="2201294"/>
            <a:ext cx="9828571" cy="3600000"/>
          </a:xfrm>
        </p:spPr>
      </p:pic>
    </p:spTree>
    <p:extLst>
      <p:ext uri="{BB962C8B-B14F-4D97-AF65-F5344CB8AC3E}">
        <p14:creationId xmlns:p14="http://schemas.microsoft.com/office/powerpoint/2010/main" val="328333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err="1" smtClean="0"/>
              <a:t>Introduction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wind &amp; </a:t>
            </a:r>
            <a:r>
              <a:rPr lang="de-DE" sz="3100" i="1" dirty="0" err="1" smtClean="0"/>
              <a:t>trees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smtClean="0">
                <a:solidFill>
                  <a:prstClr val="black"/>
                </a:solidFill>
              </a:rPr>
              <a:t>1</a:t>
            </a:r>
            <a:r>
              <a:rPr lang="de-DE" sz="3100" b="1" dirty="0">
                <a:solidFill>
                  <a:prstClr val="black"/>
                </a:solidFill>
              </a:rPr>
              <a:t>. </a:t>
            </a:r>
            <a:r>
              <a:rPr lang="de-DE" sz="3100" b="1" dirty="0" err="1">
                <a:solidFill>
                  <a:prstClr val="black"/>
                </a:solidFill>
              </a:rPr>
              <a:t>using</a:t>
            </a:r>
            <a:r>
              <a:rPr lang="de-DE" sz="3100" b="1" dirty="0">
                <a:solidFill>
                  <a:prstClr val="black"/>
                </a:solidFill>
              </a:rPr>
              <a:t> a SDOF - </a:t>
            </a:r>
            <a:r>
              <a:rPr lang="de-DE" sz="3100" b="1" dirty="0" err="1">
                <a:solidFill>
                  <a:prstClr val="black"/>
                </a:solidFill>
              </a:rPr>
              <a:t>model</a:t>
            </a:r>
            <a:r>
              <a:rPr lang="de-DE" sz="3100" b="1" dirty="0" smtClean="0"/>
              <a:t> </a:t>
            </a:r>
            <a:r>
              <a:rPr lang="de-DE" sz="3100" b="1" dirty="0" smtClean="0">
                <a:solidFill>
                  <a:prstClr val="black"/>
                </a:solidFill>
              </a:rPr>
              <a:t/>
            </a:r>
            <a:br>
              <a:rPr lang="de-DE" sz="3100" b="1" dirty="0" smtClean="0">
                <a:solidFill>
                  <a:prstClr val="black"/>
                </a:solidFill>
              </a:rPr>
            </a:br>
            <a:endParaRPr lang="de-DE" sz="3100" b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26" y="1825625"/>
            <a:ext cx="5274348" cy="4351338"/>
          </a:xfrm>
        </p:spPr>
      </p:pic>
    </p:spTree>
    <p:extLst>
      <p:ext uri="{BB962C8B-B14F-4D97-AF65-F5344CB8AC3E}">
        <p14:creationId xmlns:p14="http://schemas.microsoft.com/office/powerpoint/2010/main" val="20183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European Beech</a:t>
            </a:r>
            <a:r>
              <a:rPr lang="de-DE" sz="2000" dirty="0">
                <a:solidFill>
                  <a:prstClr val="black"/>
                </a:solidFill>
              </a:rPr>
              <a:t/>
            </a:r>
            <a:br>
              <a:rPr lang="de-DE" sz="2000" dirty="0">
                <a:solidFill>
                  <a:prstClr val="black"/>
                </a:solidFill>
              </a:rPr>
            </a:br>
            <a:r>
              <a:rPr lang="de-DE" sz="2800" i="1" dirty="0" err="1" smtClean="0">
                <a:solidFill>
                  <a:prstClr val="black"/>
                </a:solidFill>
              </a:rPr>
              <a:t>wavelet</a:t>
            </a:r>
            <a:r>
              <a:rPr lang="de-DE" sz="2800" i="1" dirty="0" smtClean="0">
                <a:solidFill>
                  <a:prstClr val="black"/>
                </a:solidFill>
              </a:rPr>
              <a:t> </a:t>
            </a:r>
            <a:r>
              <a:rPr lang="de-DE" sz="2800" i="1" dirty="0" err="1" smtClean="0">
                <a:solidFill>
                  <a:prstClr val="black"/>
                </a:solidFill>
              </a:rPr>
              <a:t>transform</a:t>
            </a:r>
            <a:r>
              <a:rPr lang="de-DE" sz="2800" i="1" dirty="0" smtClean="0">
                <a:solidFill>
                  <a:prstClr val="black"/>
                </a:solidFill>
              </a:rPr>
              <a:t>  &amp;  </a:t>
            </a:r>
            <a:r>
              <a:rPr lang="de-DE" sz="2800" i="1" dirty="0" err="1" smtClean="0">
                <a:solidFill>
                  <a:prstClr val="black"/>
                </a:solidFill>
              </a:rPr>
              <a:t>fourier</a:t>
            </a:r>
            <a:r>
              <a:rPr lang="de-DE" sz="2800" i="1" dirty="0" smtClean="0">
                <a:solidFill>
                  <a:prstClr val="black"/>
                </a:solidFill>
              </a:rPr>
              <a:t> </a:t>
            </a:r>
            <a:r>
              <a:rPr lang="de-DE" sz="2800" i="1" dirty="0" err="1" smtClean="0">
                <a:solidFill>
                  <a:prstClr val="black"/>
                </a:solidFill>
              </a:rPr>
              <a:t>synthesis</a:t>
            </a:r>
            <a:r>
              <a:rPr lang="de-DE" sz="2800" i="1" dirty="0" smtClean="0">
                <a:solidFill>
                  <a:prstClr val="black"/>
                </a:solidFill>
              </a:rPr>
              <a:t/>
            </a:r>
            <a:br>
              <a:rPr lang="de-DE" sz="2800" i="1" dirty="0" smtClean="0">
                <a:solidFill>
                  <a:prstClr val="black"/>
                </a:solidFill>
              </a:rPr>
            </a:br>
            <a:r>
              <a:rPr lang="de-DE" sz="2800" b="1" dirty="0" err="1" smtClean="0">
                <a:solidFill>
                  <a:prstClr val="black"/>
                </a:solidFill>
              </a:rPr>
              <a:t>reconstruction</a:t>
            </a:r>
            <a:r>
              <a:rPr lang="de-DE" sz="2800" b="1" dirty="0" smtClean="0">
                <a:solidFill>
                  <a:prstClr val="black"/>
                </a:solidFill>
              </a:rPr>
              <a:t> 0 – 1 , 1 – 10 Hz</a:t>
            </a:r>
            <a:endParaRPr lang="de-DE" sz="28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14" y="2201294"/>
            <a:ext cx="9828571" cy="3600000"/>
          </a:xfrm>
        </p:spPr>
      </p:pic>
    </p:spTree>
    <p:extLst>
      <p:ext uri="{BB962C8B-B14F-4D97-AF65-F5344CB8AC3E}">
        <p14:creationId xmlns:p14="http://schemas.microsoft.com/office/powerpoint/2010/main" val="233871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European Beech</a:t>
            </a:r>
            <a:r>
              <a:rPr lang="de-DE" sz="2000" dirty="0">
                <a:solidFill>
                  <a:prstClr val="black"/>
                </a:solidFill>
              </a:rPr>
              <a:t/>
            </a:r>
            <a:br>
              <a:rPr lang="de-DE" sz="2000" dirty="0">
                <a:solidFill>
                  <a:prstClr val="black"/>
                </a:solidFill>
              </a:rPr>
            </a:br>
            <a:r>
              <a:rPr lang="de-DE" sz="2800" i="1" dirty="0" smtClean="0">
                <a:solidFill>
                  <a:prstClr val="black"/>
                </a:solidFill>
              </a:rPr>
              <a:t>Fourier </a:t>
            </a:r>
            <a:r>
              <a:rPr lang="de-DE" sz="2800" i="1" dirty="0" err="1" smtClean="0">
                <a:solidFill>
                  <a:prstClr val="black"/>
                </a:solidFill>
              </a:rPr>
              <a:t>synthesis</a:t>
            </a:r>
            <a:r>
              <a:rPr lang="de-DE" sz="2800" i="1" dirty="0">
                <a:solidFill>
                  <a:prstClr val="black"/>
                </a:solidFill>
              </a:rPr>
              <a:t/>
            </a:r>
            <a:br>
              <a:rPr lang="de-DE" sz="2800" i="1" dirty="0">
                <a:solidFill>
                  <a:prstClr val="black"/>
                </a:solidFill>
              </a:rPr>
            </a:br>
            <a:r>
              <a:rPr lang="de-DE" sz="2800" b="1" dirty="0" err="1" smtClean="0">
                <a:solidFill>
                  <a:prstClr val="black"/>
                </a:solidFill>
              </a:rPr>
              <a:t>reconstruction</a:t>
            </a:r>
            <a:r>
              <a:rPr lang="de-DE" sz="2800" b="1" dirty="0" smtClean="0">
                <a:solidFill>
                  <a:prstClr val="black"/>
                </a:solidFill>
              </a:rPr>
              <a:t> 3 </a:t>
            </a:r>
            <a:r>
              <a:rPr lang="de-DE" sz="2800" b="1" dirty="0" err="1" smtClean="0">
                <a:solidFill>
                  <a:prstClr val="black"/>
                </a:solidFill>
              </a:rPr>
              <a:t>frequency</a:t>
            </a:r>
            <a:r>
              <a:rPr lang="de-DE" sz="2800" b="1" dirty="0" smtClean="0">
                <a:solidFill>
                  <a:prstClr val="black"/>
                </a:solidFill>
              </a:rPr>
              <a:t> </a:t>
            </a:r>
            <a:r>
              <a:rPr lang="de-DE" sz="2800" b="1" dirty="0" err="1" smtClean="0">
                <a:solidFill>
                  <a:prstClr val="black"/>
                </a:solidFill>
              </a:rPr>
              <a:t>bands</a:t>
            </a:r>
            <a:r>
              <a:rPr lang="de-DE" sz="2800" b="1" dirty="0" smtClean="0">
                <a:solidFill>
                  <a:prstClr val="black"/>
                </a:solidFill>
              </a:rPr>
              <a:t>, polar </a:t>
            </a:r>
            <a:r>
              <a:rPr lang="de-DE" sz="2800" b="1" dirty="0" err="1" smtClean="0">
                <a:solidFill>
                  <a:prstClr val="black"/>
                </a:solidFill>
              </a:rPr>
              <a:t>representation</a:t>
            </a:r>
            <a:endParaRPr lang="de-DE" sz="2800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74946"/>
            <a:ext cx="10515600" cy="3652696"/>
          </a:xfrm>
        </p:spPr>
      </p:pic>
    </p:spTree>
    <p:extLst>
      <p:ext uri="{BB962C8B-B14F-4D97-AF65-F5344CB8AC3E}">
        <p14:creationId xmlns:p14="http://schemas.microsoft.com/office/powerpoint/2010/main" val="198851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European Beech</a:t>
            </a:r>
            <a:r>
              <a:rPr lang="de-DE" sz="2000" dirty="0">
                <a:solidFill>
                  <a:prstClr val="black"/>
                </a:solidFill>
              </a:rPr>
              <a:t/>
            </a:r>
            <a:br>
              <a:rPr lang="de-DE" sz="2000" dirty="0">
                <a:solidFill>
                  <a:prstClr val="black"/>
                </a:solidFill>
              </a:rPr>
            </a:br>
            <a:r>
              <a:rPr lang="de-DE" sz="2800" i="1" dirty="0" smtClean="0">
                <a:solidFill>
                  <a:prstClr val="black"/>
                </a:solidFill>
              </a:rPr>
              <a:t>comparison </a:t>
            </a:r>
            <a:r>
              <a:rPr lang="de-DE" sz="2800" dirty="0" smtClean="0">
                <a:solidFill>
                  <a:prstClr val="black"/>
                </a:solidFill>
              </a:rPr>
              <a:t/>
            </a:r>
            <a:br>
              <a:rPr lang="de-DE" sz="2800" dirty="0" smtClean="0">
                <a:solidFill>
                  <a:prstClr val="black"/>
                </a:solidFill>
              </a:rPr>
            </a:br>
            <a:r>
              <a:rPr lang="de-DE" sz="2800" b="1" dirty="0" err="1" smtClean="0">
                <a:solidFill>
                  <a:prstClr val="black"/>
                </a:solidFill>
              </a:rPr>
              <a:t>reconstruction</a:t>
            </a:r>
            <a:r>
              <a:rPr lang="de-DE" sz="2800" b="1" dirty="0" smtClean="0">
                <a:solidFill>
                  <a:prstClr val="black"/>
                </a:solidFill>
              </a:rPr>
              <a:t> 3 </a:t>
            </a:r>
            <a:r>
              <a:rPr lang="de-DE" sz="2800" b="1" dirty="0" err="1" smtClean="0">
                <a:solidFill>
                  <a:prstClr val="black"/>
                </a:solidFill>
              </a:rPr>
              <a:t>frequency</a:t>
            </a:r>
            <a:r>
              <a:rPr lang="de-DE" sz="2800" b="1" dirty="0" smtClean="0">
                <a:solidFill>
                  <a:prstClr val="black"/>
                </a:solidFill>
              </a:rPr>
              <a:t> </a:t>
            </a:r>
            <a:r>
              <a:rPr lang="de-DE" sz="2800" b="1" dirty="0" err="1" smtClean="0">
                <a:solidFill>
                  <a:prstClr val="black"/>
                </a:solidFill>
              </a:rPr>
              <a:t>bands</a:t>
            </a:r>
            <a:r>
              <a:rPr lang="de-DE" sz="2800" b="1" dirty="0" smtClean="0">
                <a:solidFill>
                  <a:prstClr val="black"/>
                </a:solidFill>
              </a:rPr>
              <a:t>, polar </a:t>
            </a:r>
            <a:r>
              <a:rPr lang="de-DE" sz="2800" b="1" dirty="0" err="1" smtClean="0">
                <a:solidFill>
                  <a:prstClr val="black"/>
                </a:solidFill>
              </a:rPr>
              <a:t>representation</a:t>
            </a:r>
            <a:endParaRPr lang="de-DE" sz="2800" b="1" dirty="0"/>
          </a:p>
        </p:txBody>
      </p:sp>
      <p:pic>
        <p:nvPicPr>
          <p:cNvPr id="13" name="Inhaltsplatzhalt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74946"/>
            <a:ext cx="10515600" cy="3652696"/>
          </a:xfrm>
        </p:spPr>
      </p:pic>
    </p:spTree>
    <p:extLst>
      <p:ext uri="{BB962C8B-B14F-4D97-AF65-F5344CB8AC3E}">
        <p14:creationId xmlns:p14="http://schemas.microsoft.com/office/powerpoint/2010/main" val="22804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 smtClean="0"/>
              <a:t>European Beech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800" i="1" dirty="0" smtClean="0"/>
              <a:t>comparison</a:t>
            </a: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2800" b="1" dirty="0" smtClean="0"/>
              <a:t>10 </a:t>
            </a:r>
            <a:r>
              <a:rPr lang="de-DE" sz="2800" b="1" dirty="0" err="1" smtClean="0"/>
              <a:t>seconds</a:t>
            </a:r>
            <a:r>
              <a:rPr lang="de-DE" sz="2800" b="1" dirty="0" smtClean="0"/>
              <a:t>    -    30 </a:t>
            </a:r>
            <a:r>
              <a:rPr lang="de-DE" sz="2800" b="1" dirty="0" err="1" smtClean="0"/>
              <a:t>minutes</a:t>
            </a:r>
            <a:endParaRPr lang="de-DE" sz="2800" b="1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74946"/>
            <a:ext cx="10515600" cy="3652696"/>
          </a:xfrm>
        </p:spPr>
      </p:pic>
    </p:spTree>
    <p:extLst>
      <p:ext uri="{BB962C8B-B14F-4D97-AF65-F5344CB8AC3E}">
        <p14:creationId xmlns:p14="http://schemas.microsoft.com/office/powerpoint/2010/main" val="32978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prstClr val="black"/>
                </a:solidFill>
              </a:rPr>
              <a:t>European Beech</a:t>
            </a:r>
            <a:r>
              <a:rPr lang="de-DE" sz="2000" dirty="0">
                <a:solidFill>
                  <a:prstClr val="black"/>
                </a:solidFill>
              </a:rPr>
              <a:t/>
            </a:r>
            <a:br>
              <a:rPr lang="de-DE" sz="2000" dirty="0">
                <a:solidFill>
                  <a:prstClr val="black"/>
                </a:solidFill>
              </a:rPr>
            </a:br>
            <a:r>
              <a:rPr lang="de-DE" sz="2800" i="1" dirty="0" smtClean="0">
                <a:solidFill>
                  <a:prstClr val="black"/>
                </a:solidFill>
              </a:rPr>
              <a:t>comparison </a:t>
            </a:r>
            <a:r>
              <a:rPr lang="de-DE" sz="2800" dirty="0" smtClean="0">
                <a:solidFill>
                  <a:prstClr val="black"/>
                </a:solidFill>
              </a:rPr>
              <a:t/>
            </a:r>
            <a:br>
              <a:rPr lang="de-DE" sz="2800" dirty="0" smtClean="0">
                <a:solidFill>
                  <a:prstClr val="black"/>
                </a:solidFill>
              </a:rPr>
            </a:br>
            <a:r>
              <a:rPr lang="de-DE" sz="2800" b="1" dirty="0" err="1" smtClean="0">
                <a:solidFill>
                  <a:prstClr val="black"/>
                </a:solidFill>
              </a:rPr>
              <a:t>reconstruction</a:t>
            </a:r>
            <a:r>
              <a:rPr lang="de-DE" sz="2800" b="1" dirty="0" smtClean="0">
                <a:solidFill>
                  <a:prstClr val="black"/>
                </a:solidFill>
              </a:rPr>
              <a:t> 3 </a:t>
            </a:r>
            <a:r>
              <a:rPr lang="de-DE" sz="2800" b="1" dirty="0" err="1" smtClean="0">
                <a:solidFill>
                  <a:prstClr val="black"/>
                </a:solidFill>
              </a:rPr>
              <a:t>frequency</a:t>
            </a:r>
            <a:r>
              <a:rPr lang="de-DE" sz="2800" b="1" dirty="0" smtClean="0">
                <a:solidFill>
                  <a:prstClr val="black"/>
                </a:solidFill>
              </a:rPr>
              <a:t> </a:t>
            </a:r>
            <a:r>
              <a:rPr lang="de-DE" sz="2800" b="1" dirty="0" err="1" smtClean="0">
                <a:solidFill>
                  <a:prstClr val="black"/>
                </a:solidFill>
              </a:rPr>
              <a:t>bands</a:t>
            </a:r>
            <a:r>
              <a:rPr lang="de-DE" sz="2800" b="1" dirty="0" smtClean="0">
                <a:solidFill>
                  <a:prstClr val="black"/>
                </a:solidFill>
              </a:rPr>
              <a:t>, polar </a:t>
            </a:r>
            <a:r>
              <a:rPr lang="de-DE" sz="2800" b="1" dirty="0" err="1" smtClean="0">
                <a:solidFill>
                  <a:prstClr val="black"/>
                </a:solidFill>
              </a:rPr>
              <a:t>representation</a:t>
            </a:r>
            <a:endParaRPr lang="de-DE" sz="2800" b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52" y="2267960"/>
            <a:ext cx="9638095" cy="3466667"/>
          </a:xfrm>
        </p:spPr>
      </p:pic>
    </p:spTree>
    <p:extLst>
      <p:ext uri="{BB962C8B-B14F-4D97-AF65-F5344CB8AC3E}">
        <p14:creationId xmlns:p14="http://schemas.microsoft.com/office/powerpoint/2010/main" val="96720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Hybrid Black Poplar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 smtClean="0"/>
              <a:t/>
            </a:r>
            <a:br>
              <a:rPr lang="de-DE" sz="2000" dirty="0" smtClean="0"/>
            </a:br>
            <a:endParaRPr lang="de-DE" sz="28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625" y="980864"/>
            <a:ext cx="4086749" cy="5877136"/>
          </a:xfrm>
        </p:spPr>
      </p:pic>
    </p:spTree>
    <p:extLst>
      <p:ext uri="{BB962C8B-B14F-4D97-AF65-F5344CB8AC3E}">
        <p14:creationId xmlns:p14="http://schemas.microsoft.com/office/powerpoint/2010/main" val="321341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Hybrid Black Poplar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800" i="1" dirty="0" smtClean="0"/>
              <a:t>time </a:t>
            </a:r>
            <a:r>
              <a:rPr lang="de-DE" sz="2800" i="1" dirty="0" err="1" smtClean="0"/>
              <a:t>function</a:t>
            </a:r>
            <a:r>
              <a:rPr lang="de-DE" sz="2800" i="1" dirty="0" smtClean="0"/>
              <a:t/>
            </a:r>
            <a:br>
              <a:rPr lang="de-DE" sz="2800" i="1" dirty="0" smtClean="0"/>
            </a:br>
            <a:r>
              <a:rPr lang="de-DE" sz="2800" b="1" dirty="0" smtClean="0"/>
              <a:t>original time </a:t>
            </a:r>
            <a:r>
              <a:rPr lang="de-DE" sz="2800" b="1" dirty="0" err="1" smtClean="0"/>
              <a:t>signal</a:t>
            </a:r>
            <a:r>
              <a:rPr lang="de-DE" sz="2800" b="1" dirty="0" smtClean="0"/>
              <a:t> 30 </a:t>
            </a:r>
            <a:r>
              <a:rPr lang="de-DE" sz="2800" b="1" dirty="0" err="1" smtClean="0"/>
              <a:t>minutes</a:t>
            </a:r>
            <a:endParaRPr lang="de-DE" sz="2800" b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810" y="2577107"/>
            <a:ext cx="7192379" cy="2848373"/>
          </a:xfrm>
        </p:spPr>
      </p:pic>
    </p:spTree>
    <p:extLst>
      <p:ext uri="{BB962C8B-B14F-4D97-AF65-F5344CB8AC3E}">
        <p14:creationId xmlns:p14="http://schemas.microsoft.com/office/powerpoint/2010/main" val="38623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H</a:t>
            </a:r>
            <a:r>
              <a:rPr lang="en-US" sz="3200" b="1" dirty="0" smtClean="0"/>
              <a:t>ybrid </a:t>
            </a:r>
            <a:r>
              <a:rPr lang="en-US" sz="3200" b="1" dirty="0"/>
              <a:t>B</a:t>
            </a:r>
            <a:r>
              <a:rPr lang="en-US" sz="3200" b="1" dirty="0" smtClean="0"/>
              <a:t>lack </a:t>
            </a:r>
            <a:r>
              <a:rPr lang="en-US" sz="3200" b="1" dirty="0"/>
              <a:t>P</a:t>
            </a:r>
            <a:r>
              <a:rPr lang="en-US" sz="3200" b="1" dirty="0" smtClean="0"/>
              <a:t>oplar</a:t>
            </a:r>
            <a:r>
              <a:rPr lang="de-DE" sz="3200" dirty="0"/>
              <a:t/>
            </a:r>
            <a:br>
              <a:rPr lang="de-DE" sz="3200" dirty="0"/>
            </a:br>
            <a:r>
              <a:rPr lang="de-DE" sz="2800" i="1" dirty="0" smtClean="0"/>
              <a:t>Fourier </a:t>
            </a:r>
            <a:r>
              <a:rPr lang="de-DE" sz="2800" i="1" dirty="0" err="1" smtClean="0"/>
              <a:t>analysis</a:t>
            </a:r>
            <a:r>
              <a:rPr lang="de-DE" sz="2800" i="1" dirty="0" smtClean="0"/>
              <a:t/>
            </a:r>
            <a:br>
              <a:rPr lang="de-DE" sz="2800" i="1" dirty="0" smtClean="0"/>
            </a:br>
            <a:r>
              <a:rPr lang="de-DE" sz="2800" b="1" dirty="0" err="1" smtClean="0"/>
              <a:t>frequency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classes</a:t>
            </a:r>
            <a:endParaRPr lang="de-DE" sz="2800" b="1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08" y="2462384"/>
            <a:ext cx="10100583" cy="3077819"/>
          </a:xfrm>
        </p:spPr>
      </p:pic>
    </p:spTree>
    <p:extLst>
      <p:ext uri="{BB962C8B-B14F-4D97-AF65-F5344CB8AC3E}">
        <p14:creationId xmlns:p14="http://schemas.microsoft.com/office/powerpoint/2010/main" val="1058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 smtClean="0"/>
              <a:t>Hybrid Black Poplar</a:t>
            </a:r>
            <a:r>
              <a:rPr lang="de-DE" dirty="0"/>
              <a:t/>
            </a:r>
            <a:br>
              <a:rPr lang="de-DE" dirty="0"/>
            </a:br>
            <a:r>
              <a:rPr lang="de-DE" sz="2800" i="1" dirty="0" err="1" smtClean="0"/>
              <a:t>comparision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b="1" dirty="0" smtClean="0"/>
              <a:t>Common Ash - European </a:t>
            </a:r>
            <a:r>
              <a:rPr lang="de-DE" sz="2800" b="1" dirty="0" err="1" smtClean="0"/>
              <a:t>Beech</a:t>
            </a:r>
            <a:r>
              <a:rPr lang="de-DE" sz="2800" b="1" dirty="0" smtClean="0"/>
              <a:t> – Hybrid Black </a:t>
            </a:r>
            <a:r>
              <a:rPr lang="de-DE" sz="2800" b="1" dirty="0" err="1" smtClean="0"/>
              <a:t>Poplar</a:t>
            </a:r>
            <a:endParaRPr lang="de-DE" sz="2800" b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03" y="2557673"/>
            <a:ext cx="9509794" cy="2887242"/>
          </a:xfrm>
        </p:spPr>
      </p:pic>
    </p:spTree>
    <p:extLst>
      <p:ext uri="{BB962C8B-B14F-4D97-AF65-F5344CB8AC3E}">
        <p14:creationId xmlns:p14="http://schemas.microsoft.com/office/powerpoint/2010/main" val="268135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/>
              <a:t>Hybrid Black Poplar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800" i="1" dirty="0" smtClean="0"/>
              <a:t>Fourier </a:t>
            </a:r>
            <a:r>
              <a:rPr lang="de-DE" sz="2800" i="1" dirty="0" err="1" smtClean="0"/>
              <a:t>synthesis</a:t>
            </a:r>
            <a:r>
              <a:rPr lang="de-DE" sz="2800" i="1" dirty="0" smtClean="0"/>
              <a:t/>
            </a:r>
            <a:br>
              <a:rPr lang="de-DE" sz="2800" i="1" dirty="0" smtClean="0"/>
            </a:br>
            <a:r>
              <a:rPr lang="de-DE" sz="2800" b="1" dirty="0" smtClean="0"/>
              <a:t>time </a:t>
            </a:r>
            <a:r>
              <a:rPr lang="de-DE" sz="2800" b="1" dirty="0" err="1" smtClean="0"/>
              <a:t>sequence</a:t>
            </a:r>
            <a:r>
              <a:rPr lang="de-DE" sz="2800" b="1" dirty="0" smtClean="0"/>
              <a:t> 10 </a:t>
            </a:r>
            <a:r>
              <a:rPr lang="de-DE" sz="2800" b="1" dirty="0" err="1" smtClean="0"/>
              <a:t>seconds</a:t>
            </a:r>
            <a:r>
              <a:rPr lang="de-DE" sz="2800" b="1" dirty="0" smtClean="0"/>
              <a:t> </a:t>
            </a:r>
            <a:endParaRPr lang="de-DE" sz="2800" b="1" dirty="0">
              <a:solidFill>
                <a:srgbClr val="FF0000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810" y="2577107"/>
            <a:ext cx="7192379" cy="2848373"/>
          </a:xfrm>
        </p:spPr>
      </p:pic>
    </p:spTree>
    <p:extLst>
      <p:ext uri="{BB962C8B-B14F-4D97-AF65-F5344CB8AC3E}">
        <p14:creationId xmlns:p14="http://schemas.microsoft.com/office/powerpoint/2010/main" val="15156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dirty="0" err="1" smtClean="0"/>
              <a:t>Introduction</a:t>
            </a:r>
            <a:r>
              <a:rPr lang="de-DE" sz="3600" b="1" dirty="0" smtClean="0"/>
              <a:t/>
            </a:r>
            <a:br>
              <a:rPr lang="de-DE" sz="3600" b="1" dirty="0" smtClean="0"/>
            </a:br>
            <a:r>
              <a:rPr lang="de-DE" sz="3100" i="1" dirty="0" smtClean="0"/>
              <a:t>wind &amp; </a:t>
            </a:r>
            <a:r>
              <a:rPr lang="de-DE" sz="3100" i="1" dirty="0" err="1" smtClean="0"/>
              <a:t>trees</a:t>
            </a:r>
            <a:r>
              <a:rPr lang="de-DE" sz="3100" i="1" dirty="0" smtClean="0"/>
              <a:t/>
            </a:r>
            <a:br>
              <a:rPr lang="de-DE" sz="3100" i="1" dirty="0" smtClean="0"/>
            </a:br>
            <a:r>
              <a:rPr lang="de-DE" sz="3100" b="1" dirty="0" smtClean="0">
                <a:solidFill>
                  <a:prstClr val="black"/>
                </a:solidFill>
              </a:rPr>
              <a:t>1</a:t>
            </a:r>
            <a:r>
              <a:rPr lang="de-DE" sz="3100" b="1" dirty="0">
                <a:solidFill>
                  <a:prstClr val="black"/>
                </a:solidFill>
              </a:rPr>
              <a:t>. </a:t>
            </a:r>
            <a:r>
              <a:rPr lang="de-DE" sz="3100" b="1" dirty="0" err="1">
                <a:solidFill>
                  <a:prstClr val="black"/>
                </a:solidFill>
              </a:rPr>
              <a:t>using</a:t>
            </a:r>
            <a:r>
              <a:rPr lang="de-DE" sz="3100" b="1" dirty="0">
                <a:solidFill>
                  <a:prstClr val="black"/>
                </a:solidFill>
              </a:rPr>
              <a:t> a SDOF - </a:t>
            </a:r>
            <a:r>
              <a:rPr lang="de-DE" sz="3100" b="1" dirty="0" err="1">
                <a:solidFill>
                  <a:prstClr val="black"/>
                </a:solidFill>
              </a:rPr>
              <a:t>model</a:t>
            </a:r>
            <a:r>
              <a:rPr lang="de-DE" sz="3100" b="1" dirty="0">
                <a:solidFill>
                  <a:prstClr val="black"/>
                </a:solidFill>
              </a:rPr>
              <a:t> </a:t>
            </a:r>
            <a:r>
              <a:rPr lang="de-DE" sz="3100" b="1" dirty="0" smtClean="0">
                <a:solidFill>
                  <a:prstClr val="black"/>
                </a:solidFill>
              </a:rPr>
              <a:t/>
            </a:r>
            <a:br>
              <a:rPr lang="de-DE" sz="3100" b="1" dirty="0" smtClean="0">
                <a:solidFill>
                  <a:prstClr val="black"/>
                </a:solidFill>
              </a:rPr>
            </a:br>
            <a:endParaRPr lang="de-DE" sz="3100" b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826" y="1825625"/>
            <a:ext cx="5274348" cy="4351338"/>
          </a:xfrm>
        </p:spPr>
      </p:pic>
    </p:spTree>
    <p:extLst>
      <p:ext uri="{BB962C8B-B14F-4D97-AF65-F5344CB8AC3E}">
        <p14:creationId xmlns:p14="http://schemas.microsoft.com/office/powerpoint/2010/main" val="11977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600" b="1" dirty="0" smtClean="0"/>
              <a:t>Hybrid </a:t>
            </a:r>
            <a:r>
              <a:rPr lang="en-US" sz="3600" b="1" dirty="0"/>
              <a:t>B</a:t>
            </a:r>
            <a:r>
              <a:rPr lang="en-US" sz="3600" b="1" dirty="0" smtClean="0"/>
              <a:t>lack </a:t>
            </a:r>
            <a:r>
              <a:rPr lang="en-US" sz="3600" b="1" dirty="0"/>
              <a:t>P</a:t>
            </a:r>
            <a:r>
              <a:rPr lang="en-US" sz="3600" b="1" dirty="0" smtClean="0"/>
              <a:t>oplar</a:t>
            </a:r>
            <a:r>
              <a:rPr lang="de-DE" sz="3600" dirty="0"/>
              <a:t/>
            </a:r>
            <a:br>
              <a:rPr lang="de-DE" sz="3600" dirty="0"/>
            </a:br>
            <a:r>
              <a:rPr lang="de-DE" sz="3100" i="1" dirty="0" smtClean="0">
                <a:solidFill>
                  <a:prstClr val="black"/>
                </a:solidFill>
              </a:rPr>
              <a:t>Fourier </a:t>
            </a:r>
            <a:r>
              <a:rPr lang="de-DE" sz="3100" i="1" dirty="0" err="1" smtClean="0">
                <a:solidFill>
                  <a:prstClr val="black"/>
                </a:solidFill>
              </a:rPr>
              <a:t>synthesis</a:t>
            </a:r>
            <a:r>
              <a:rPr lang="de-DE" sz="3100" i="1" dirty="0">
                <a:solidFill>
                  <a:prstClr val="black"/>
                </a:solidFill>
              </a:rPr>
              <a:t/>
            </a:r>
            <a:br>
              <a:rPr lang="de-DE" sz="3100" i="1" dirty="0">
                <a:solidFill>
                  <a:prstClr val="black"/>
                </a:solidFill>
              </a:rPr>
            </a:br>
            <a:r>
              <a:rPr lang="de-DE" sz="3100" b="1" dirty="0" err="1" smtClean="0">
                <a:solidFill>
                  <a:prstClr val="black"/>
                </a:solidFill>
              </a:rPr>
              <a:t>reconstruction</a:t>
            </a:r>
            <a:r>
              <a:rPr lang="de-DE" sz="3100" b="1" dirty="0" smtClean="0">
                <a:solidFill>
                  <a:prstClr val="black"/>
                </a:solidFill>
              </a:rPr>
              <a:t> </a:t>
            </a:r>
            <a:r>
              <a:rPr lang="de-DE" sz="3100" b="1" dirty="0" err="1" smtClean="0">
                <a:solidFill>
                  <a:srgbClr val="FF0000"/>
                </a:solidFill>
              </a:rPr>
              <a:t>natural</a:t>
            </a:r>
            <a:r>
              <a:rPr lang="de-DE" sz="3100" b="1" dirty="0" smtClean="0">
                <a:solidFill>
                  <a:srgbClr val="FF0000"/>
                </a:solidFill>
              </a:rPr>
              <a:t> </a:t>
            </a:r>
            <a:r>
              <a:rPr lang="de-DE" sz="3100" b="1" dirty="0" err="1" smtClean="0">
                <a:solidFill>
                  <a:srgbClr val="FF0000"/>
                </a:solidFill>
              </a:rPr>
              <a:t>resonance</a:t>
            </a:r>
            <a:r>
              <a:rPr lang="de-DE" sz="3100" b="1" dirty="0" smtClean="0">
                <a:solidFill>
                  <a:srgbClr val="FF0000"/>
                </a:solidFill>
              </a:rPr>
              <a:t>  0,3 – 0,5 Hz</a:t>
            </a:r>
            <a:r>
              <a:rPr lang="de-DE" sz="3100" i="1" dirty="0" smtClean="0">
                <a:solidFill>
                  <a:srgbClr val="FF0000"/>
                </a:solidFill>
              </a:rPr>
              <a:t/>
            </a:r>
            <a:br>
              <a:rPr lang="de-DE" sz="3100" i="1" dirty="0" smtClean="0">
                <a:solidFill>
                  <a:srgbClr val="FF0000"/>
                </a:solidFill>
              </a:rPr>
            </a:br>
            <a:endParaRPr lang="de-DE" sz="3100" b="1" dirty="0">
              <a:solidFill>
                <a:srgbClr val="FF0000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47" y="2558055"/>
            <a:ext cx="7201905" cy="2886478"/>
          </a:xfrm>
        </p:spPr>
      </p:pic>
    </p:spTree>
    <p:extLst>
      <p:ext uri="{BB962C8B-B14F-4D97-AF65-F5344CB8AC3E}">
        <p14:creationId xmlns:p14="http://schemas.microsoft.com/office/powerpoint/2010/main" val="316523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600" b="1" dirty="0" smtClean="0"/>
              <a:t>Hybrid </a:t>
            </a:r>
            <a:r>
              <a:rPr lang="en-US" sz="3600" b="1" dirty="0"/>
              <a:t>B</a:t>
            </a:r>
            <a:r>
              <a:rPr lang="en-US" sz="3600" b="1" dirty="0" smtClean="0"/>
              <a:t>lack </a:t>
            </a:r>
            <a:r>
              <a:rPr lang="en-US" sz="3600" b="1" dirty="0"/>
              <a:t>P</a:t>
            </a:r>
            <a:r>
              <a:rPr lang="en-US" sz="3600" b="1" dirty="0" smtClean="0"/>
              <a:t>oplar</a:t>
            </a:r>
            <a:r>
              <a:rPr lang="de-DE" sz="3600" dirty="0"/>
              <a:t/>
            </a:r>
            <a:br>
              <a:rPr lang="de-DE" sz="3600" dirty="0"/>
            </a:br>
            <a:r>
              <a:rPr lang="de-DE" sz="3100" i="1" dirty="0" smtClean="0">
                <a:solidFill>
                  <a:prstClr val="black"/>
                </a:solidFill>
              </a:rPr>
              <a:t>Fourier </a:t>
            </a:r>
            <a:r>
              <a:rPr lang="de-DE" sz="3100" i="1" dirty="0" err="1" smtClean="0">
                <a:solidFill>
                  <a:prstClr val="black"/>
                </a:solidFill>
              </a:rPr>
              <a:t>synthesis</a:t>
            </a:r>
            <a:r>
              <a:rPr lang="de-DE" sz="3100" i="1" dirty="0">
                <a:solidFill>
                  <a:prstClr val="black"/>
                </a:solidFill>
              </a:rPr>
              <a:t/>
            </a:r>
            <a:br>
              <a:rPr lang="de-DE" sz="3100" i="1" dirty="0">
                <a:solidFill>
                  <a:prstClr val="black"/>
                </a:solidFill>
              </a:rPr>
            </a:br>
            <a:r>
              <a:rPr lang="de-DE" sz="3100" b="1" dirty="0" err="1" smtClean="0">
                <a:solidFill>
                  <a:prstClr val="black"/>
                </a:solidFill>
              </a:rPr>
              <a:t>reconstruction</a:t>
            </a:r>
            <a:r>
              <a:rPr lang="de-DE" sz="3100" b="1" dirty="0" smtClean="0">
                <a:solidFill>
                  <a:prstClr val="black"/>
                </a:solidFill>
              </a:rPr>
              <a:t>   1 – 10 Hz </a:t>
            </a:r>
            <a:r>
              <a:rPr lang="de-DE" sz="3100" i="1" dirty="0" smtClean="0">
                <a:solidFill>
                  <a:srgbClr val="FF0000"/>
                </a:solidFill>
              </a:rPr>
              <a:t/>
            </a:r>
            <a:br>
              <a:rPr lang="de-DE" sz="3100" i="1" dirty="0" smtClean="0">
                <a:solidFill>
                  <a:srgbClr val="FF0000"/>
                </a:solidFill>
              </a:rPr>
            </a:br>
            <a:endParaRPr lang="de-DE" sz="3100" b="1" dirty="0">
              <a:solidFill>
                <a:srgbClr val="FF0000"/>
              </a:solidFill>
            </a:endParaRP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47" y="2558055"/>
            <a:ext cx="7201905" cy="2886478"/>
          </a:xfrm>
        </p:spPr>
      </p:pic>
    </p:spTree>
    <p:extLst>
      <p:ext uri="{BB962C8B-B14F-4D97-AF65-F5344CB8AC3E}">
        <p14:creationId xmlns:p14="http://schemas.microsoft.com/office/powerpoint/2010/main" val="350714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Hybrid Black Poplar</a:t>
            </a:r>
            <a:r>
              <a:rPr lang="de-DE" sz="2000" dirty="0">
                <a:solidFill>
                  <a:prstClr val="black"/>
                </a:solidFill>
              </a:rPr>
              <a:t/>
            </a:r>
            <a:br>
              <a:rPr lang="de-DE" sz="2000" dirty="0">
                <a:solidFill>
                  <a:prstClr val="black"/>
                </a:solidFill>
              </a:rPr>
            </a:br>
            <a:r>
              <a:rPr lang="de-DE" sz="2800" i="1" dirty="0" err="1">
                <a:solidFill>
                  <a:prstClr val="black"/>
                </a:solidFill>
              </a:rPr>
              <a:t>wavelet</a:t>
            </a:r>
            <a:r>
              <a:rPr lang="de-DE" sz="2800" i="1" dirty="0">
                <a:solidFill>
                  <a:prstClr val="black"/>
                </a:solidFill>
              </a:rPr>
              <a:t> </a:t>
            </a:r>
            <a:r>
              <a:rPr lang="de-DE" sz="2800" i="1" dirty="0" err="1">
                <a:solidFill>
                  <a:prstClr val="black"/>
                </a:solidFill>
              </a:rPr>
              <a:t>transform</a:t>
            </a:r>
            <a:r>
              <a:rPr lang="de-DE" sz="2800" i="1" dirty="0">
                <a:solidFill>
                  <a:prstClr val="black"/>
                </a:solidFill>
              </a:rPr>
              <a:t> </a:t>
            </a:r>
            <a:r>
              <a:rPr lang="de-DE" sz="2800" dirty="0" smtClean="0">
                <a:solidFill>
                  <a:prstClr val="black"/>
                </a:solidFill>
              </a:rPr>
              <a:t/>
            </a:r>
            <a:br>
              <a:rPr lang="de-DE" sz="2800" dirty="0" smtClean="0">
                <a:solidFill>
                  <a:prstClr val="black"/>
                </a:solidFill>
              </a:rPr>
            </a:br>
            <a:r>
              <a:rPr lang="de-DE" sz="2800" b="1" dirty="0" smtClean="0">
                <a:solidFill>
                  <a:prstClr val="black"/>
                </a:solidFill>
              </a:rPr>
              <a:t>0,0 – 5,0 Hz</a:t>
            </a:r>
            <a:endParaRPr lang="de-DE" sz="2800" b="1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14" y="2153675"/>
            <a:ext cx="10028571" cy="3695238"/>
          </a:xfrm>
        </p:spPr>
      </p:pic>
    </p:spTree>
    <p:extLst>
      <p:ext uri="{BB962C8B-B14F-4D97-AF65-F5344CB8AC3E}">
        <p14:creationId xmlns:p14="http://schemas.microsoft.com/office/powerpoint/2010/main" val="6245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200" b="1" dirty="0" smtClean="0">
                <a:solidFill>
                  <a:prstClr val="black"/>
                </a:solidFill>
              </a:rPr>
              <a:t>Hybrid Black </a:t>
            </a:r>
            <a:r>
              <a:rPr lang="de-DE" sz="3200" b="1" dirty="0" err="1" smtClean="0">
                <a:solidFill>
                  <a:prstClr val="black"/>
                </a:solidFill>
              </a:rPr>
              <a:t>Poplar</a:t>
            </a:r>
            <a:r>
              <a:rPr lang="de-DE" sz="3200" b="1" dirty="0">
                <a:solidFill>
                  <a:prstClr val="black"/>
                </a:solidFill>
              </a:rPr>
              <a:t/>
            </a:r>
            <a:br>
              <a:rPr lang="de-DE" sz="3200" b="1" dirty="0">
                <a:solidFill>
                  <a:prstClr val="black"/>
                </a:solidFill>
              </a:rPr>
            </a:br>
            <a:r>
              <a:rPr lang="de-DE" sz="2800" i="1" dirty="0" err="1">
                <a:solidFill>
                  <a:prstClr val="black"/>
                </a:solidFill>
              </a:rPr>
              <a:t>wavelet</a:t>
            </a:r>
            <a:r>
              <a:rPr lang="de-DE" sz="2800" i="1" dirty="0">
                <a:solidFill>
                  <a:prstClr val="black"/>
                </a:solidFill>
              </a:rPr>
              <a:t> </a:t>
            </a:r>
            <a:r>
              <a:rPr lang="de-DE" sz="2800" i="1" dirty="0" err="1" smtClean="0">
                <a:solidFill>
                  <a:prstClr val="black"/>
                </a:solidFill>
              </a:rPr>
              <a:t>transform</a:t>
            </a:r>
            <a:r>
              <a:rPr lang="de-DE" sz="2800" i="1" dirty="0" smtClean="0">
                <a:solidFill>
                  <a:prstClr val="black"/>
                </a:solidFill>
              </a:rPr>
              <a:t>  &amp; Fourier </a:t>
            </a:r>
            <a:r>
              <a:rPr lang="de-DE" sz="2800" i="1" dirty="0" err="1" smtClean="0">
                <a:solidFill>
                  <a:prstClr val="black"/>
                </a:solidFill>
              </a:rPr>
              <a:t>synthesis</a:t>
            </a:r>
            <a:r>
              <a:rPr lang="de-DE" sz="2800" i="1" dirty="0" smtClean="0">
                <a:solidFill>
                  <a:prstClr val="black"/>
                </a:solidFill>
              </a:rPr>
              <a:t> </a:t>
            </a:r>
            <a:r>
              <a:rPr lang="de-DE" sz="2800" dirty="0">
                <a:solidFill>
                  <a:prstClr val="black"/>
                </a:solidFill>
              </a:rPr>
              <a:t/>
            </a:r>
            <a:br>
              <a:rPr lang="de-DE" sz="2800" dirty="0">
                <a:solidFill>
                  <a:prstClr val="black"/>
                </a:solidFill>
              </a:rPr>
            </a:br>
            <a:r>
              <a:rPr lang="de-DE" sz="2800" b="1" dirty="0" err="1" smtClean="0"/>
              <a:t>reconstruction</a:t>
            </a:r>
            <a:r>
              <a:rPr lang="de-DE" sz="2800" b="1" dirty="0" smtClean="0"/>
              <a:t> 0 -1 / 1 -10 / </a:t>
            </a:r>
            <a:r>
              <a:rPr lang="de-DE" sz="2800" b="1" dirty="0" err="1" smtClean="0">
                <a:solidFill>
                  <a:srgbClr val="FF0000"/>
                </a:solidFill>
              </a:rPr>
              <a:t>natural</a:t>
            </a:r>
            <a:r>
              <a:rPr lang="de-DE" sz="2800" b="1" dirty="0" smtClean="0">
                <a:solidFill>
                  <a:srgbClr val="FF0000"/>
                </a:solidFill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</a:rPr>
              <a:t>resonance</a:t>
            </a:r>
            <a:r>
              <a:rPr lang="de-DE" sz="2800" b="1" dirty="0" smtClean="0">
                <a:solidFill>
                  <a:srgbClr val="FF0000"/>
                </a:solidFill>
              </a:rPr>
              <a:t> 0,3 – 0,5 Hz</a:t>
            </a:r>
            <a:endParaRPr lang="de-DE" sz="2000" b="1" dirty="0">
              <a:solidFill>
                <a:srgbClr val="FF0000"/>
              </a:solidFill>
            </a:endParaRP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14" y="2153675"/>
            <a:ext cx="10028571" cy="3695238"/>
          </a:xfrm>
        </p:spPr>
      </p:pic>
    </p:spTree>
    <p:extLst>
      <p:ext uri="{BB962C8B-B14F-4D97-AF65-F5344CB8AC3E}">
        <p14:creationId xmlns:p14="http://schemas.microsoft.com/office/powerpoint/2010/main" val="271894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 smtClean="0"/>
              <a:t>Hybrid </a:t>
            </a:r>
            <a:r>
              <a:rPr lang="en-US" sz="3600" b="1" dirty="0"/>
              <a:t>B</a:t>
            </a:r>
            <a:r>
              <a:rPr lang="en-US" sz="3600" b="1" dirty="0" smtClean="0"/>
              <a:t>lack </a:t>
            </a:r>
            <a:r>
              <a:rPr lang="en-US" sz="3600" b="1" dirty="0"/>
              <a:t>P</a:t>
            </a:r>
            <a:r>
              <a:rPr lang="en-US" sz="3600" b="1" dirty="0" smtClean="0"/>
              <a:t>oplar</a:t>
            </a:r>
            <a:r>
              <a:rPr lang="de-DE" sz="3600" dirty="0"/>
              <a:t/>
            </a:r>
            <a:br>
              <a:rPr lang="de-DE" sz="3600" dirty="0"/>
            </a:br>
            <a:r>
              <a:rPr lang="de-DE" sz="3100" i="1" dirty="0" smtClean="0">
                <a:solidFill>
                  <a:prstClr val="black"/>
                </a:solidFill>
              </a:rPr>
              <a:t>Fourier </a:t>
            </a:r>
            <a:r>
              <a:rPr lang="de-DE" sz="3100" i="1" dirty="0" err="1" smtClean="0">
                <a:solidFill>
                  <a:prstClr val="black"/>
                </a:solidFill>
              </a:rPr>
              <a:t>synthesis</a:t>
            </a:r>
            <a:r>
              <a:rPr lang="de-DE" sz="3100" i="1" dirty="0">
                <a:solidFill>
                  <a:prstClr val="black"/>
                </a:solidFill>
              </a:rPr>
              <a:t/>
            </a:r>
            <a:br>
              <a:rPr lang="de-DE" sz="3100" i="1" dirty="0">
                <a:solidFill>
                  <a:prstClr val="black"/>
                </a:solidFill>
              </a:rPr>
            </a:br>
            <a:r>
              <a:rPr lang="de-DE" sz="3100" b="1" dirty="0">
                <a:solidFill>
                  <a:prstClr val="black"/>
                </a:solidFill>
              </a:rPr>
              <a:t>polar </a:t>
            </a:r>
            <a:r>
              <a:rPr lang="de-DE" sz="3100" b="1" dirty="0" err="1">
                <a:solidFill>
                  <a:prstClr val="black"/>
                </a:solidFill>
              </a:rPr>
              <a:t>representation</a:t>
            </a:r>
            <a:r>
              <a:rPr lang="de-DE" sz="3100" b="1" dirty="0">
                <a:solidFill>
                  <a:prstClr val="black"/>
                </a:solidFill>
              </a:rPr>
              <a:t> x- </a:t>
            </a:r>
            <a:r>
              <a:rPr lang="de-DE" sz="3100" b="1" dirty="0" err="1">
                <a:solidFill>
                  <a:prstClr val="black"/>
                </a:solidFill>
              </a:rPr>
              <a:t>and</a:t>
            </a:r>
            <a:r>
              <a:rPr lang="de-DE" sz="3100" b="1" dirty="0">
                <a:solidFill>
                  <a:prstClr val="black"/>
                </a:solidFill>
              </a:rPr>
              <a:t> y-</a:t>
            </a:r>
            <a:r>
              <a:rPr lang="de-DE" sz="3100" b="1" dirty="0" err="1">
                <a:solidFill>
                  <a:prstClr val="black"/>
                </a:solidFill>
              </a:rPr>
              <a:t>axis</a:t>
            </a:r>
            <a:endParaRPr lang="de-DE" sz="3100" b="1" dirty="0">
              <a:solidFill>
                <a:srgbClr val="FF0000"/>
              </a:solidFill>
            </a:endParaRP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905" y="1839389"/>
            <a:ext cx="6476190" cy="4323809"/>
          </a:xfrm>
        </p:spPr>
      </p:pic>
    </p:spTree>
    <p:extLst>
      <p:ext uri="{BB962C8B-B14F-4D97-AF65-F5344CB8AC3E}">
        <p14:creationId xmlns:p14="http://schemas.microsoft.com/office/powerpoint/2010/main" val="6939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 smtClean="0"/>
              <a:t>Hybrid </a:t>
            </a:r>
            <a:r>
              <a:rPr lang="en-US" sz="3600" b="1" dirty="0"/>
              <a:t>B</a:t>
            </a:r>
            <a:r>
              <a:rPr lang="en-US" sz="3600" b="1" dirty="0" smtClean="0"/>
              <a:t>lack </a:t>
            </a:r>
            <a:r>
              <a:rPr lang="en-US" sz="3600" b="1" dirty="0"/>
              <a:t>P</a:t>
            </a:r>
            <a:r>
              <a:rPr lang="en-US" sz="3600" b="1" dirty="0" smtClean="0"/>
              <a:t>oplar</a:t>
            </a:r>
            <a:r>
              <a:rPr lang="de-DE" sz="3600" dirty="0"/>
              <a:t/>
            </a:r>
            <a:br>
              <a:rPr lang="de-DE" sz="3600" dirty="0"/>
            </a:br>
            <a:r>
              <a:rPr lang="de-DE" sz="3100" i="1" dirty="0" smtClean="0">
                <a:solidFill>
                  <a:prstClr val="black"/>
                </a:solidFill>
              </a:rPr>
              <a:t>Fourier </a:t>
            </a:r>
            <a:r>
              <a:rPr lang="de-DE" sz="3100" i="1" dirty="0" err="1" smtClean="0">
                <a:solidFill>
                  <a:prstClr val="black"/>
                </a:solidFill>
              </a:rPr>
              <a:t>synthesis</a:t>
            </a:r>
            <a:r>
              <a:rPr lang="de-DE" sz="3100" i="1" dirty="0">
                <a:solidFill>
                  <a:prstClr val="black"/>
                </a:solidFill>
              </a:rPr>
              <a:t/>
            </a:r>
            <a:br>
              <a:rPr lang="de-DE" sz="3100" i="1" dirty="0">
                <a:solidFill>
                  <a:prstClr val="black"/>
                </a:solidFill>
              </a:rPr>
            </a:br>
            <a:r>
              <a:rPr lang="de-DE" sz="3100" b="1" dirty="0">
                <a:solidFill>
                  <a:prstClr val="black"/>
                </a:solidFill>
              </a:rPr>
              <a:t>polar </a:t>
            </a:r>
            <a:r>
              <a:rPr lang="de-DE" sz="3100" b="1" dirty="0" err="1">
                <a:solidFill>
                  <a:prstClr val="black"/>
                </a:solidFill>
              </a:rPr>
              <a:t>representation</a:t>
            </a:r>
            <a:r>
              <a:rPr lang="de-DE" sz="3100" b="1" dirty="0">
                <a:solidFill>
                  <a:prstClr val="black"/>
                </a:solidFill>
              </a:rPr>
              <a:t> x- </a:t>
            </a:r>
            <a:r>
              <a:rPr lang="de-DE" sz="3100" b="1" dirty="0" err="1">
                <a:solidFill>
                  <a:prstClr val="black"/>
                </a:solidFill>
              </a:rPr>
              <a:t>and</a:t>
            </a:r>
            <a:r>
              <a:rPr lang="de-DE" sz="3100" b="1" dirty="0">
                <a:solidFill>
                  <a:prstClr val="black"/>
                </a:solidFill>
              </a:rPr>
              <a:t> y-</a:t>
            </a:r>
            <a:r>
              <a:rPr lang="de-DE" sz="3100" b="1" dirty="0" err="1">
                <a:solidFill>
                  <a:prstClr val="black"/>
                </a:solidFill>
              </a:rPr>
              <a:t>axis</a:t>
            </a:r>
            <a:endParaRPr lang="de-DE" sz="3100" b="1" dirty="0">
              <a:solidFill>
                <a:srgbClr val="FF0000"/>
              </a:solidFill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905" y="1839389"/>
            <a:ext cx="6476190" cy="4323809"/>
          </a:xfrm>
        </p:spPr>
      </p:pic>
    </p:spTree>
    <p:extLst>
      <p:ext uri="{BB962C8B-B14F-4D97-AF65-F5344CB8AC3E}">
        <p14:creationId xmlns:p14="http://schemas.microsoft.com/office/powerpoint/2010/main" val="263796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297391"/>
            <a:ext cx="12192000" cy="1316920"/>
          </a:xfrm>
        </p:spPr>
        <p:txBody>
          <a:bodyPr>
            <a:normAutofit fontScale="90000"/>
          </a:bodyPr>
          <a:lstStyle/>
          <a:p>
            <a:pPr algn="just"/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3600" b="1" spc="300" dirty="0" smtClean="0"/>
              <a:t/>
            </a:r>
            <a:br>
              <a:rPr lang="de-DE" sz="3600" b="1" spc="300" dirty="0" smtClean="0"/>
            </a:br>
            <a:r>
              <a:rPr lang="de-DE" sz="3100" b="1" dirty="0" smtClean="0">
                <a:solidFill>
                  <a:prstClr val="black"/>
                </a:solidFill>
              </a:rPr>
              <a:t/>
            </a:r>
            <a:br>
              <a:rPr lang="de-DE" sz="3100" b="1" dirty="0" smtClean="0">
                <a:solidFill>
                  <a:prstClr val="black"/>
                </a:solidFill>
              </a:rPr>
            </a:br>
            <a:endParaRPr lang="de-DE" sz="3100" b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71" y="0"/>
            <a:ext cx="9378057" cy="6937023"/>
          </a:xfrm>
        </p:spPr>
      </p:pic>
    </p:spTree>
    <p:extLst>
      <p:ext uri="{BB962C8B-B14F-4D97-AF65-F5344CB8AC3E}">
        <p14:creationId xmlns:p14="http://schemas.microsoft.com/office/powerpoint/2010/main" val="224560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Resources</a:t>
            </a:r>
            <a:r>
              <a:rPr lang="de-DE" sz="4000" dirty="0" smtClean="0"/>
              <a:t/>
            </a:r>
            <a:br>
              <a:rPr lang="de-DE" sz="4000" dirty="0" smtClean="0"/>
            </a:br>
            <a:endParaRPr lang="de-DE" sz="4000" b="1" dirty="0">
              <a:solidFill>
                <a:srgbClr val="FF0000"/>
              </a:solidFill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200" y="1095022"/>
            <a:ext cx="10515600" cy="5633156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1600" dirty="0" smtClean="0"/>
              <a:t>BEHRENS</a:t>
            </a:r>
            <a:r>
              <a:rPr lang="de-DE" sz="1600" dirty="0"/>
              <a:t>, M.; 2003: Aerodynamische </a:t>
            </a:r>
            <a:r>
              <a:rPr lang="de-DE" sz="1600" dirty="0" err="1"/>
              <a:t>Admittanzansätze</a:t>
            </a:r>
            <a:r>
              <a:rPr lang="de-DE" sz="1600" dirty="0"/>
              <a:t> zur </a:t>
            </a:r>
            <a:r>
              <a:rPr lang="de-DE" sz="1600" dirty="0" err="1"/>
              <a:t>Böenwirkung</a:t>
            </a:r>
            <a:r>
              <a:rPr lang="de-DE" sz="1600" dirty="0"/>
              <a:t> auf hohe, schlanke Bauwerke. Dissertation am Fachbereich Bauingenieurwesen der Technischen Universität </a:t>
            </a:r>
            <a:r>
              <a:rPr lang="de-DE" sz="1600" dirty="0" err="1"/>
              <a:t>Carolo</a:t>
            </a:r>
            <a:r>
              <a:rPr lang="de-DE" sz="1600" dirty="0"/>
              <a:t>-Wilhelmina zu Braunschweig.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600" dirty="0"/>
              <a:t>FOLLETT, M.; 2016: 11. SAG Workshop 09. Mai 2016 in </a:t>
            </a:r>
            <a:r>
              <a:rPr lang="de-DE" sz="1600" dirty="0" err="1"/>
              <a:t>Gautingen</a:t>
            </a:r>
            <a:r>
              <a:rPr lang="de-DE" sz="1600" dirty="0"/>
              <a:t>, Messungen im natürlichen Wind, Ein-</a:t>
            </a:r>
            <a:r>
              <a:rPr lang="de-DE" sz="1600" dirty="0" err="1"/>
              <a:t>satzmöglichkeiten</a:t>
            </a:r>
            <a:r>
              <a:rPr lang="de-DE" sz="1600" dirty="0"/>
              <a:t> für die Beurteilung der Verkehrssicherheit. Auswirkung von </a:t>
            </a:r>
            <a:r>
              <a:rPr lang="de-DE" sz="1600" dirty="0" err="1"/>
              <a:t>Asteinkürzungen</a:t>
            </a:r>
            <a:r>
              <a:rPr lang="de-DE" sz="1600" dirty="0"/>
              <a:t> auf die Dynamik in der Krone. </a:t>
            </a:r>
            <a:endParaRPr lang="de-DE" sz="1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/>
              <a:t>JAMES, K.R.; 2010: A Dynamic Structural Analysis of Trees Subject To Wind Loading. Ph.D. thesis. </a:t>
            </a:r>
            <a:r>
              <a:rPr lang="en-US" sz="1600" dirty="0" err="1"/>
              <a:t>Uni-versity</a:t>
            </a:r>
            <a:r>
              <a:rPr lang="en-US" sz="1600" dirty="0"/>
              <a:t> of Melbourne.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 smtClean="0"/>
              <a:t>MOULIA </a:t>
            </a:r>
            <a:r>
              <a:rPr lang="en-US" sz="1600" dirty="0"/>
              <a:t>B.; 2016: The dynamics of trees in wind: compartmentalization of mechanical energy and tree safety; 12th SAG Workshop on 4.10.2016 in Nancy, France </a:t>
            </a:r>
            <a:endParaRPr lang="en-US" sz="1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sz="1600" dirty="0"/>
              <a:t>RODRIGUEZ, M., DE LANGRE, M., MOULIA, B.; 2008: A scaling law for the effects of architecture and </a:t>
            </a:r>
            <a:r>
              <a:rPr lang="en-US" sz="1600" dirty="0" err="1"/>
              <a:t>allom-etry</a:t>
            </a:r>
            <a:r>
              <a:rPr lang="en-US" sz="1600" dirty="0"/>
              <a:t> on tree vibration modes suggests a biological tuning to modal </a:t>
            </a:r>
            <a:r>
              <a:rPr lang="en-US" sz="1600" dirty="0" err="1"/>
              <a:t>compartimentalisation</a:t>
            </a:r>
            <a:r>
              <a:rPr lang="en-US" sz="1600" dirty="0"/>
              <a:t>. American Journal of Botany 95(12): 1523–1537. 2008. </a:t>
            </a:r>
            <a:endParaRPr lang="en-US" sz="1600" dirty="0" smtClean="0"/>
          </a:p>
          <a:p>
            <a:pPr marL="0" indent="0">
              <a:lnSpc>
                <a:spcPct val="150000"/>
              </a:lnSpc>
              <a:buNone/>
            </a:pPr>
            <a:endParaRPr lang="en-US" sz="1600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1600" dirty="0" smtClean="0"/>
              <a:t>Software: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600" dirty="0" smtClean="0"/>
              <a:t>LUNGU</a:t>
            </a:r>
            <a:r>
              <a:rPr lang="de-DE" sz="1600" dirty="0"/>
              <a:t>, G.; 2013: </a:t>
            </a:r>
            <a:r>
              <a:rPr lang="de-DE" sz="1600" dirty="0" smtClean="0">
                <a:hlinkClick r:id="rId2"/>
              </a:rPr>
              <a:t>www.excelunusual.com</a:t>
            </a:r>
            <a:r>
              <a:rPr lang="de-DE" sz="1600" dirty="0" smtClean="0"/>
              <a:t>; </a:t>
            </a:r>
            <a:r>
              <a:rPr lang="de-DE" sz="1600" dirty="0" err="1" smtClean="0"/>
              <a:t>discret</a:t>
            </a:r>
            <a:r>
              <a:rPr lang="de-DE" sz="1600" dirty="0" smtClean="0"/>
              <a:t> Fourier </a:t>
            </a:r>
            <a:r>
              <a:rPr lang="de-DE" sz="1600" dirty="0" err="1" smtClean="0"/>
              <a:t>analysis</a:t>
            </a:r>
            <a:r>
              <a:rPr lang="de-DE" sz="1600" dirty="0" smtClean="0"/>
              <a:t> in Excel; Colorado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600" dirty="0" smtClean="0"/>
              <a:t>VALLEN GmbH: </a:t>
            </a:r>
            <a:r>
              <a:rPr lang="de-DE" sz="1600" dirty="0" smtClean="0">
                <a:hlinkClick r:id="rId3"/>
              </a:rPr>
              <a:t>www.vallen.de/downloads</a:t>
            </a:r>
            <a:r>
              <a:rPr lang="de-DE" sz="1600" dirty="0"/>
              <a:t>; Wavelet </a:t>
            </a:r>
            <a:r>
              <a:rPr lang="de-DE" sz="1600" dirty="0" err="1" smtClean="0"/>
              <a:t>freeware</a:t>
            </a:r>
            <a:r>
              <a:rPr lang="de-DE" sz="1600" dirty="0" smtClean="0"/>
              <a:t>-programm, </a:t>
            </a:r>
            <a:r>
              <a:rPr lang="de-DE" sz="1600" dirty="0" err="1" smtClean="0"/>
              <a:t>Vallen</a:t>
            </a:r>
            <a:r>
              <a:rPr lang="de-DE" sz="1600" dirty="0" smtClean="0"/>
              <a:t> </a:t>
            </a:r>
            <a:r>
              <a:rPr lang="de-DE" sz="1600" dirty="0"/>
              <a:t>GmbH, </a:t>
            </a:r>
            <a:r>
              <a:rPr lang="de-DE" sz="1600" dirty="0" err="1" smtClean="0"/>
              <a:t>Icking</a:t>
            </a:r>
            <a:r>
              <a:rPr lang="de-DE" sz="1600" dirty="0" smtClean="0"/>
              <a:t>, </a:t>
            </a:r>
            <a:r>
              <a:rPr lang="de-DE" sz="1600" dirty="0"/>
              <a:t>G</a:t>
            </a:r>
            <a:r>
              <a:rPr lang="de-DE" sz="1600" dirty="0" smtClean="0"/>
              <a:t>ermany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3697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</Words>
  <Application>Microsoft Office PowerPoint</Application>
  <PresentationFormat>Breitbild</PresentationFormat>
  <Paragraphs>119</Paragraphs>
  <Slides>97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97</vt:i4>
      </vt:variant>
    </vt:vector>
  </HeadingPairs>
  <TitlesOfParts>
    <vt:vector size="102" baseType="lpstr">
      <vt:lpstr>Arial</vt:lpstr>
      <vt:lpstr>Calibri</vt:lpstr>
      <vt:lpstr>Calibri Light</vt:lpstr>
      <vt:lpstr>Segoe UI Emoji</vt:lpstr>
      <vt:lpstr>Office Theme</vt:lpstr>
      <vt:lpstr>   The use of time-localized spectral evaluations to investigate the motion data of heavily damped trees in the wind   </vt:lpstr>
      <vt:lpstr> Content   </vt:lpstr>
      <vt:lpstr>Introduction</vt:lpstr>
      <vt:lpstr> Introduction wind &amp; trees dynamic interaction of trunk and branches </vt:lpstr>
      <vt:lpstr> Introduction wind &amp; trees dynamic interaction of trunk and branches </vt:lpstr>
      <vt:lpstr> Introduction wind &amp; trees 1. using a SDOF - model </vt:lpstr>
      <vt:lpstr> Introduction wind &amp; trees 1. using a SDOF - model </vt:lpstr>
      <vt:lpstr> Introduction wind &amp; trees 1. using a SDOF - model  </vt:lpstr>
      <vt:lpstr> Introduction wind &amp; trees 1. using a SDOF - model  </vt:lpstr>
      <vt:lpstr> Introduction wind &amp; trees 1. using a SDOF - model  </vt:lpstr>
      <vt:lpstr> Introduction wind &amp; trees 1. using a SDOF - model </vt:lpstr>
      <vt:lpstr> Introduction wind &amp; trees 3. system analysis </vt:lpstr>
      <vt:lpstr> Introduction wind &amp; trees 3. signal analysis </vt:lpstr>
      <vt:lpstr> Introduction wind &amp; trees power spectrum of wind </vt:lpstr>
      <vt:lpstr> Introduction wind &amp; trees transfer functions </vt:lpstr>
      <vt:lpstr> Introduction wind &amp; trees transfer functions </vt:lpstr>
      <vt:lpstr> Introduction Fourier transform 2. characteristic </vt:lpstr>
      <vt:lpstr> Introduction Fourier transform 2. characteristic </vt:lpstr>
      <vt:lpstr> Introduction Fourier transform characteristic </vt:lpstr>
      <vt:lpstr> Introduction Fourier transform characteristic </vt:lpstr>
      <vt:lpstr> Introduction Fourier transform characteristic </vt:lpstr>
      <vt:lpstr> Introduction Fourier transform characteristic </vt:lpstr>
      <vt:lpstr> Introduction Fourier transform characteristic </vt:lpstr>
      <vt:lpstr> Introduction Fourier transform characteristic </vt:lpstr>
      <vt:lpstr>Materials &amp; Methods</vt:lpstr>
      <vt:lpstr> Materials and Methods wind &amp; trees trees </vt:lpstr>
      <vt:lpstr> Materials and Methods wind &amp; trees trees </vt:lpstr>
      <vt:lpstr> Materials and Methods wind &amp; trees trees </vt:lpstr>
      <vt:lpstr> Materials and Methods wind &amp; trees measuring tool </vt:lpstr>
      <vt:lpstr> Materials and Methods Fourier transform basics </vt:lpstr>
      <vt:lpstr> Materials and Methods Fourier transform basics </vt:lpstr>
      <vt:lpstr> Materials and Methods wavelet transform basics </vt:lpstr>
      <vt:lpstr>Results &amp; Discussion</vt:lpstr>
      <vt:lpstr>Common Ash  </vt:lpstr>
      <vt:lpstr>Common Ash time function original time signal 30 minutes</vt:lpstr>
      <vt:lpstr>Common Ash Fourier analysis spectral representation of 30 minutes</vt:lpstr>
      <vt:lpstr>Common Ash Fourier analysis distribution function</vt:lpstr>
      <vt:lpstr>Common Ash Fourier analysis natural resonance</vt:lpstr>
      <vt:lpstr>Common Ash Fourier analysis frequency classes</vt:lpstr>
      <vt:lpstr>Common Ash Fourier synthesis reconstruction 1 minute</vt:lpstr>
      <vt:lpstr>Common Ash time sequence from second 50 to 110, x-axis original time signal 60 seconds</vt:lpstr>
      <vt:lpstr>Common Ash Fourier synthesis total reconstruction</vt:lpstr>
      <vt:lpstr>Common Ash Fourier synthesis reconstruction   0 – 1 Hz</vt:lpstr>
      <vt:lpstr>Common Ash Fourier synthesis  reconstruction natrural resonance   0,2 – 0,3 Hz</vt:lpstr>
      <vt:lpstr>Common Ash Fourier synthesis reconstruction   1 – 10 Hz</vt:lpstr>
      <vt:lpstr>Common Ash Fourier synthesis polar representation x- and y-axis</vt:lpstr>
      <vt:lpstr>European Beech  </vt:lpstr>
      <vt:lpstr>European Beech time function original time signal 30 minutes</vt:lpstr>
      <vt:lpstr>European Beech Fourier analysis spectral representation of 30 minutes</vt:lpstr>
      <vt:lpstr>European Beech spectral function, Fourier analysis distribution function </vt:lpstr>
      <vt:lpstr>European Beech comparision Common Ash    ---   European Beech</vt:lpstr>
      <vt:lpstr>European Beech comparision Common Ash    ---   European Beech</vt:lpstr>
      <vt:lpstr>European Beech pull and release test  estimation of natural resonance </vt:lpstr>
      <vt:lpstr>European Beech short time Fourier analysis estimation of natural resonance</vt:lpstr>
      <vt:lpstr>European Beech spectral function, Fourier analysis frequency classes</vt:lpstr>
      <vt:lpstr>European Beech spectral function, Fourier analysis frequency classes</vt:lpstr>
      <vt:lpstr>European Beech Fourier synthesis original time signal 30 minutes</vt:lpstr>
      <vt:lpstr>European Beech Fourier synthesis total reconstruction 4 minutes</vt:lpstr>
      <vt:lpstr>European Beech Fourier synthesis reconstruction natural resonance 0,34 – 0,6 Hz</vt:lpstr>
      <vt:lpstr>European Beech Fourier synthesis reconstruction 2 short sequences of 10 seconds</vt:lpstr>
      <vt:lpstr>European Beech Fourier synthesis reconstruction 2 short sequences of 10 seconds</vt:lpstr>
      <vt:lpstr>European Beech Fourier synthesis reconstruction 2 short sequences of 10 seconds</vt:lpstr>
      <vt:lpstr>European Beech Fourier synthesis reconstruction 2. sequence</vt:lpstr>
      <vt:lpstr>European Beech time sequence from second 1015 to 1025, x-axis original time signal 10 seconds</vt:lpstr>
      <vt:lpstr>European Beech Fourier synthesis total reconstruction</vt:lpstr>
      <vt:lpstr>European Beech Fourier synthesis reconstruction 0,0 – 1,0 Hz</vt:lpstr>
      <vt:lpstr>European Beech Fourier synthesis reconstruction of natural resonance (0,34 – 0,60 Hz)</vt:lpstr>
      <vt:lpstr>European Beech Fourier synthesis  reconstruction 1,0 – 10 Hz</vt:lpstr>
      <vt:lpstr>European Beech wavelet transform  0,0 – 5,0 Hz</vt:lpstr>
      <vt:lpstr>European Beech wavelet transform &amp; Fourier transform  0,0 – 5,0 Hz (10,0 Hz)</vt:lpstr>
      <vt:lpstr>European Beech wavelet transform &amp; Fourier transform  natrural resonance 0,34 – 0,6 Hz</vt:lpstr>
      <vt:lpstr>European Beech Fourier synthesis polar representation</vt:lpstr>
      <vt:lpstr>European Beech Fourier synthesis reconstruction 1. sequence</vt:lpstr>
      <vt:lpstr>European Beech time sequence from second 956 to 966, x-axis original time signal 10 seconds</vt:lpstr>
      <vt:lpstr>European Beech Fourier synthesis total reconstruction</vt:lpstr>
      <vt:lpstr>European Beech Fourier synthesis reconstruction 0,0 – 1,0 Hz</vt:lpstr>
      <vt:lpstr>European Beech Fourier synthesis reconstruction natural resonance (0,34 – 0,60 Hz)</vt:lpstr>
      <vt:lpstr>European Beech Fourier synthesis reconstruction 1,0 – 10 Hz</vt:lpstr>
      <vt:lpstr>European Beech wavelet transform  reconstruction 0,0 – 5,0 Hz</vt:lpstr>
      <vt:lpstr>European Beech wavelet transform  &amp;  fourier synthesis reconstruction 0 – 1 , 1 – 10 Hz</vt:lpstr>
      <vt:lpstr>European Beech Fourier synthesis reconstruction 3 frequency bands, polar representation</vt:lpstr>
      <vt:lpstr>European Beech comparison  reconstruction 3 frequency bands, polar representation</vt:lpstr>
      <vt:lpstr>European Beech comparison 10 seconds    -    30 minutes</vt:lpstr>
      <vt:lpstr>European Beech comparison  reconstruction 3 frequency bands, polar representation</vt:lpstr>
      <vt:lpstr>Hybrid Black Poplar  </vt:lpstr>
      <vt:lpstr>Hybrid Black Poplar time function original time signal 30 minutes</vt:lpstr>
      <vt:lpstr>Hybrid Black Poplar Fourier analysis frequency classes</vt:lpstr>
      <vt:lpstr>Hybrid Black Poplar comparision Common Ash - European Beech – Hybrid Black Poplar</vt:lpstr>
      <vt:lpstr>Hybrid Black Poplar Fourier synthesis time sequence 10 seconds </vt:lpstr>
      <vt:lpstr> Hybrid Black Poplar Fourier synthesis reconstruction natural resonance  0,3 – 0,5 Hz </vt:lpstr>
      <vt:lpstr> Hybrid Black Poplar Fourier synthesis reconstruction   1 – 10 Hz  </vt:lpstr>
      <vt:lpstr>Hybrid Black Poplar wavelet transform  0,0 – 5,0 Hz</vt:lpstr>
      <vt:lpstr>Hybrid Black Poplar wavelet transform  &amp; Fourier synthesis  reconstruction 0 -1 / 1 -10 / natural resonance 0,3 – 0,5 Hz</vt:lpstr>
      <vt:lpstr>Hybrid Black Poplar Fourier synthesis polar representation x- and y-axis</vt:lpstr>
      <vt:lpstr>Hybrid Black Poplar Fourier synthesis polar representation x- and y-axis</vt:lpstr>
      <vt:lpstr>     </vt:lpstr>
      <vt:lpstr>Resources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Lutz Hoffmann</dc:creator>
  <cp:lastModifiedBy>Lutz Hoffmann</cp:lastModifiedBy>
  <cp:revision>255</cp:revision>
  <dcterms:created xsi:type="dcterms:W3CDTF">2017-05-30T15:23:56Z</dcterms:created>
  <dcterms:modified xsi:type="dcterms:W3CDTF">2017-07-12T14:03:52Z</dcterms:modified>
</cp:coreProperties>
</file>